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56" r:id="rId3"/>
    <p:sldId id="257" r:id="rId4"/>
    <p:sldId id="258" r:id="rId5"/>
    <p:sldId id="259" r:id="rId6"/>
    <p:sldId id="260" r:id="rId7"/>
    <p:sldId id="262" r:id="rId8"/>
    <p:sldId id="263" r:id="rId9"/>
    <p:sldId id="261" r:id="rId10"/>
    <p:sldId id="265" r:id="rId1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504" y="4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it-IT" smtClean="0"/>
              <a:t>Fare clic per modificare lo stile del titolo</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B0EAC76-8764-4092-B86B-A65D01B223A4}" type="datetimeFigureOut">
              <a:rPr lang="it-IT" smtClean="0"/>
              <a:t>29/09/2016</a:t>
            </a:fld>
            <a:endParaRPr lang="it-IT"/>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it-IT"/>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475C2E83-29B9-4FB3-B7FD-E25C0AB2DD51}" type="slidenum">
              <a:rPr lang="it-IT" smtClean="0"/>
              <a:t>‹N›</a:t>
            </a:fld>
            <a:endParaRPr lang="it-IT"/>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B0EAC76-8764-4092-B86B-A65D01B223A4}" type="datetimeFigureOut">
              <a:rPr lang="it-IT" smtClean="0"/>
              <a:t>29/09/2016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75C2E83-29B9-4FB3-B7FD-E25C0AB2DD51}"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B0EAC76-8764-4092-B86B-A65D01B223A4}" type="datetimeFigureOut">
              <a:rPr lang="it-IT" smtClean="0"/>
              <a:t>29/09/2016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75C2E83-29B9-4FB3-B7FD-E25C0AB2DD51}"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7B0EAC76-8764-4092-B86B-A65D01B223A4}" type="datetimeFigureOut">
              <a:rPr lang="it-IT" smtClean="0"/>
              <a:t>29/09/2016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75C2E83-29B9-4FB3-B7FD-E25C0AB2DD51}"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7B0EAC76-8764-4092-B86B-A65D01B223A4}" type="datetimeFigureOut">
              <a:rPr lang="it-IT" smtClean="0"/>
              <a:t>29/09/2016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75C2E83-29B9-4FB3-B7FD-E25C0AB2DD51}"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5" name="Date Placeholder 4"/>
          <p:cNvSpPr>
            <a:spLocks noGrp="1"/>
          </p:cNvSpPr>
          <p:nvPr>
            <p:ph type="dt" sz="half" idx="10"/>
          </p:nvPr>
        </p:nvSpPr>
        <p:spPr/>
        <p:txBody>
          <a:bodyPr/>
          <a:lstStyle/>
          <a:p>
            <a:fld id="{7B0EAC76-8764-4092-B86B-A65D01B223A4}" type="datetimeFigureOut">
              <a:rPr lang="it-IT" smtClean="0"/>
              <a:t>29/09/2016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75C2E83-29B9-4FB3-B7FD-E25C0AB2DD51}" type="slidenum">
              <a:rPr lang="it-IT" smtClean="0"/>
              <a:t>‹N›</a:t>
            </a:fld>
            <a:endParaRPr lang="it-IT"/>
          </a:p>
        </p:txBody>
      </p:sp>
      <p:sp>
        <p:nvSpPr>
          <p:cNvPr id="9" name="Content Placeholder 8"/>
          <p:cNvSpPr>
            <a:spLocks noGrp="1"/>
          </p:cNvSpPr>
          <p:nvPr>
            <p:ph sz="quarter" idx="13"/>
          </p:nvPr>
        </p:nvSpPr>
        <p:spPr>
          <a:xfrm>
            <a:off x="1042416" y="2313432"/>
            <a:ext cx="3419856" cy="349300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7B0EAC76-8764-4092-B86B-A65D01B223A4}" type="datetimeFigureOut">
              <a:rPr lang="it-IT" smtClean="0"/>
              <a:t>29/09/2016</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475C2E83-29B9-4FB3-B7FD-E25C0AB2DD51}"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7B0EAC76-8764-4092-B86B-A65D01B223A4}" type="datetimeFigureOut">
              <a:rPr lang="it-IT" smtClean="0"/>
              <a:t>29/09/2016</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75C2E83-29B9-4FB3-B7FD-E25C0AB2DD51}"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0EAC76-8764-4092-B86B-A65D01B223A4}" type="datetimeFigureOut">
              <a:rPr lang="it-IT" smtClean="0"/>
              <a:t>29/09/2016</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475C2E83-29B9-4FB3-B7FD-E25C0AB2DD51}"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B0EAC76-8764-4092-B86B-A65D01B223A4}" type="datetimeFigureOut">
              <a:rPr lang="it-IT" smtClean="0"/>
              <a:t>29/09/2016</a:t>
            </a:fld>
            <a:endParaRPr lang="it-IT"/>
          </a:p>
        </p:txBody>
      </p:sp>
      <p:sp>
        <p:nvSpPr>
          <p:cNvPr id="7" name="Slide Number Placeholder 6"/>
          <p:cNvSpPr>
            <a:spLocks noGrp="1"/>
          </p:cNvSpPr>
          <p:nvPr>
            <p:ph type="sldNum" sz="quarter" idx="12"/>
          </p:nvPr>
        </p:nvSpPr>
        <p:spPr/>
        <p:txBody>
          <a:bodyPr/>
          <a:lstStyle/>
          <a:p>
            <a:fld id="{475C2E83-29B9-4FB3-B7FD-E25C0AB2DD51}" type="slidenum">
              <a:rPr lang="it-IT" smtClean="0"/>
              <a:t>‹N›</a:t>
            </a:fld>
            <a:endParaRPr lang="it-IT"/>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it-IT"/>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it-IT" smtClean="0"/>
              <a:t>Fare clic per modificare lo stile del titolo</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it-IT" smtClean="0"/>
              <a:t>Fare clic per modificare lo stile del titolo</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7B0EAC76-8764-4092-B86B-A65D01B223A4}" type="datetimeFigureOut">
              <a:rPr lang="it-IT" smtClean="0"/>
              <a:t>29/09/2016</a:t>
            </a:fld>
            <a:endParaRPr lang="it-IT"/>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it-IT"/>
          </a:p>
        </p:txBody>
      </p:sp>
      <p:sp>
        <p:nvSpPr>
          <p:cNvPr id="7" name="Slide Number Placeholder 6"/>
          <p:cNvSpPr>
            <a:spLocks noGrp="1"/>
          </p:cNvSpPr>
          <p:nvPr>
            <p:ph type="sldNum" sz="quarter" idx="12"/>
          </p:nvPr>
        </p:nvSpPr>
        <p:spPr/>
        <p:txBody>
          <a:bodyPr/>
          <a:lstStyle/>
          <a:p>
            <a:fld id="{475C2E83-29B9-4FB3-B7FD-E25C0AB2DD51}"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B0EAC76-8764-4092-B86B-A65D01B223A4}" type="datetimeFigureOut">
              <a:rPr lang="it-IT" smtClean="0"/>
              <a:t>29/09/2016</a:t>
            </a:fld>
            <a:endParaRPr lang="it-IT"/>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it-IT"/>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475C2E83-29B9-4FB3-B7FD-E25C0AB2DD51}"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mysteriousbritain.co.uk/england/avon/legends/the-legend-of-bladud.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GklxhR3Lv1o" TargetMode="External"/><Relationship Id="rId2" Type="http://schemas.openxmlformats.org/officeDocument/2006/relationships/hyperlink" Target="https://youtu.be/cDLgoLh5hi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The </a:t>
            </a:r>
            <a:r>
              <a:rPr lang="it-IT" dirty="0" err="1" smtClean="0"/>
              <a:t>objectives</a:t>
            </a:r>
            <a:r>
              <a:rPr lang="it-IT" dirty="0" smtClean="0"/>
              <a:t> of </a:t>
            </a:r>
            <a:r>
              <a:rPr lang="it-IT" dirty="0" err="1" smtClean="0"/>
              <a:t>this</a:t>
            </a:r>
            <a:r>
              <a:rPr lang="it-IT" dirty="0" smtClean="0"/>
              <a:t> </a:t>
            </a:r>
            <a:r>
              <a:rPr lang="it-IT" dirty="0" err="1" smtClean="0"/>
              <a:t>lesson</a:t>
            </a:r>
            <a:r>
              <a:rPr lang="it-IT" dirty="0" smtClean="0"/>
              <a:t> are:</a:t>
            </a:r>
            <a:endParaRPr lang="it-IT" dirty="0"/>
          </a:p>
        </p:txBody>
      </p:sp>
      <p:sp>
        <p:nvSpPr>
          <p:cNvPr id="3" name="Segnaposto contenuto 2"/>
          <p:cNvSpPr>
            <a:spLocks noGrp="1"/>
          </p:cNvSpPr>
          <p:nvPr>
            <p:ph idx="1"/>
          </p:nvPr>
        </p:nvSpPr>
        <p:spPr/>
        <p:txBody>
          <a:bodyPr/>
          <a:lstStyle/>
          <a:p>
            <a:r>
              <a:rPr lang="it-IT" sz="2000" dirty="0" err="1"/>
              <a:t>L</a:t>
            </a:r>
            <a:r>
              <a:rPr lang="it-IT" sz="2000" dirty="0" err="1" smtClean="0"/>
              <a:t>earn</a:t>
            </a:r>
            <a:r>
              <a:rPr lang="it-IT" sz="2000" dirty="0" smtClean="0"/>
              <a:t> </a:t>
            </a:r>
            <a:r>
              <a:rPr lang="it-IT" sz="2000" dirty="0" err="1" smtClean="0"/>
              <a:t>about</a:t>
            </a:r>
            <a:r>
              <a:rPr lang="it-IT" sz="2000" dirty="0" smtClean="0"/>
              <a:t> a </a:t>
            </a:r>
            <a:r>
              <a:rPr lang="it-IT" sz="2000" dirty="0" err="1" smtClean="0"/>
              <a:t>legend</a:t>
            </a:r>
            <a:r>
              <a:rPr lang="it-IT" sz="2000" dirty="0" smtClean="0"/>
              <a:t> </a:t>
            </a:r>
            <a:r>
              <a:rPr lang="it-IT" sz="2000" dirty="0" err="1" smtClean="0"/>
              <a:t>which</a:t>
            </a:r>
            <a:r>
              <a:rPr lang="it-IT" sz="2000" dirty="0" smtClean="0"/>
              <a:t> </a:t>
            </a:r>
            <a:r>
              <a:rPr lang="it-IT" sz="2000" dirty="0" err="1" smtClean="0"/>
              <a:t>is</a:t>
            </a:r>
            <a:r>
              <a:rPr lang="it-IT" sz="2000" dirty="0" smtClean="0"/>
              <a:t> from </a:t>
            </a:r>
            <a:r>
              <a:rPr lang="it-IT" sz="2000" dirty="0" err="1" smtClean="0"/>
              <a:t>another</a:t>
            </a:r>
            <a:r>
              <a:rPr lang="it-IT" sz="2000" dirty="0" smtClean="0"/>
              <a:t> country.</a:t>
            </a:r>
          </a:p>
          <a:p>
            <a:r>
              <a:rPr lang="it-IT" sz="2000" dirty="0" err="1" smtClean="0"/>
              <a:t>Reflect</a:t>
            </a:r>
            <a:r>
              <a:rPr lang="it-IT" sz="2000" dirty="0" smtClean="0"/>
              <a:t> </a:t>
            </a:r>
            <a:r>
              <a:rPr lang="it-IT" sz="2000" dirty="0" err="1" smtClean="0"/>
              <a:t>about</a:t>
            </a:r>
            <a:r>
              <a:rPr lang="it-IT" sz="2000" dirty="0" smtClean="0"/>
              <a:t> </a:t>
            </a:r>
            <a:r>
              <a:rPr lang="it-IT" sz="2000" dirty="0" err="1" smtClean="0"/>
              <a:t>their</a:t>
            </a:r>
            <a:r>
              <a:rPr lang="it-IT" sz="2000" dirty="0" smtClean="0"/>
              <a:t> </a:t>
            </a:r>
            <a:r>
              <a:rPr lang="it-IT" sz="2000" dirty="0" err="1" smtClean="0"/>
              <a:t>own</a:t>
            </a:r>
            <a:r>
              <a:rPr lang="it-IT" sz="2000" dirty="0" smtClean="0"/>
              <a:t> </a:t>
            </a:r>
            <a:r>
              <a:rPr lang="it-IT" sz="2000" dirty="0" err="1" smtClean="0"/>
              <a:t>legends</a:t>
            </a:r>
            <a:r>
              <a:rPr lang="it-IT" sz="2000" dirty="0" smtClean="0"/>
              <a:t>.</a:t>
            </a:r>
          </a:p>
          <a:p>
            <a:r>
              <a:rPr lang="it-IT" sz="2000" dirty="0" err="1" smtClean="0"/>
              <a:t>Make</a:t>
            </a:r>
            <a:r>
              <a:rPr lang="it-IT" sz="2000" dirty="0" smtClean="0"/>
              <a:t> </a:t>
            </a:r>
            <a:r>
              <a:rPr lang="it-IT" sz="2000" dirty="0" err="1" smtClean="0"/>
              <a:t>connections</a:t>
            </a:r>
            <a:r>
              <a:rPr lang="it-IT" sz="2000" dirty="0" smtClean="0"/>
              <a:t> </a:t>
            </a:r>
            <a:r>
              <a:rPr lang="it-IT" sz="2000" dirty="0" err="1" smtClean="0"/>
              <a:t>between</a:t>
            </a:r>
            <a:r>
              <a:rPr lang="it-IT" sz="2000" dirty="0" smtClean="0"/>
              <a:t> </a:t>
            </a:r>
            <a:r>
              <a:rPr lang="it-IT" sz="2000" dirty="0" err="1" smtClean="0"/>
              <a:t>legend</a:t>
            </a:r>
            <a:r>
              <a:rPr lang="it-IT" sz="2000" dirty="0" smtClean="0"/>
              <a:t> and </a:t>
            </a:r>
            <a:r>
              <a:rPr lang="it-IT" sz="2000" dirty="0" err="1" smtClean="0"/>
              <a:t>history</a:t>
            </a:r>
            <a:r>
              <a:rPr lang="it-IT" sz="2000" dirty="0" smtClean="0"/>
              <a:t> in </a:t>
            </a:r>
            <a:r>
              <a:rPr lang="it-IT" sz="2000" dirty="0" err="1" smtClean="0"/>
              <a:t>their</a:t>
            </a:r>
            <a:r>
              <a:rPr lang="it-IT" sz="2000" dirty="0" smtClean="0"/>
              <a:t> country .</a:t>
            </a:r>
          </a:p>
          <a:p>
            <a:r>
              <a:rPr lang="it-IT" sz="2000" dirty="0" err="1" smtClean="0"/>
              <a:t>Understand</a:t>
            </a:r>
            <a:r>
              <a:rPr lang="it-IT" sz="2000" dirty="0" smtClean="0"/>
              <a:t> </a:t>
            </a:r>
            <a:r>
              <a:rPr lang="it-IT" sz="2000" dirty="0" err="1" smtClean="0"/>
              <a:t>written</a:t>
            </a:r>
            <a:r>
              <a:rPr lang="it-IT" sz="2000" dirty="0" smtClean="0"/>
              <a:t> </a:t>
            </a:r>
            <a:r>
              <a:rPr lang="it-IT" sz="2000" dirty="0" err="1" smtClean="0"/>
              <a:t>texts</a:t>
            </a:r>
            <a:r>
              <a:rPr lang="it-IT" sz="2000" dirty="0" smtClean="0"/>
              <a:t> and </a:t>
            </a:r>
            <a:r>
              <a:rPr lang="it-IT" sz="2000" dirty="0" err="1" smtClean="0"/>
              <a:t>visual</a:t>
            </a:r>
            <a:r>
              <a:rPr lang="it-IT" sz="2000" dirty="0" smtClean="0"/>
              <a:t> </a:t>
            </a:r>
            <a:r>
              <a:rPr lang="it-IT" sz="2000" dirty="0" err="1" smtClean="0"/>
              <a:t>material</a:t>
            </a:r>
            <a:r>
              <a:rPr lang="it-IT" sz="2000" dirty="0" smtClean="0"/>
              <a:t>.</a:t>
            </a:r>
          </a:p>
          <a:p>
            <a:r>
              <a:rPr lang="it-IT" sz="2000" dirty="0" smtClean="0"/>
              <a:t>Look for general and </a:t>
            </a:r>
            <a:r>
              <a:rPr lang="it-IT" sz="2000" dirty="0" err="1" smtClean="0"/>
              <a:t>specific</a:t>
            </a:r>
            <a:r>
              <a:rPr lang="it-IT" sz="2000" dirty="0" smtClean="0"/>
              <a:t> information in the </a:t>
            </a:r>
            <a:r>
              <a:rPr lang="it-IT" sz="2000" dirty="0" err="1" smtClean="0"/>
              <a:t>different</a:t>
            </a:r>
            <a:r>
              <a:rPr lang="it-IT" sz="2000" dirty="0" smtClean="0"/>
              <a:t> </a:t>
            </a:r>
            <a:r>
              <a:rPr lang="it-IT" sz="2000" dirty="0" err="1" smtClean="0"/>
              <a:t>texts</a:t>
            </a:r>
            <a:r>
              <a:rPr lang="it-IT" sz="2000" dirty="0" smtClean="0"/>
              <a:t>.</a:t>
            </a:r>
          </a:p>
          <a:p>
            <a:r>
              <a:rPr lang="it-IT" sz="2000" dirty="0" smtClean="0"/>
              <a:t>Compare, share </a:t>
            </a:r>
            <a:r>
              <a:rPr lang="it-IT" sz="2000" dirty="0" err="1" smtClean="0"/>
              <a:t>ideas</a:t>
            </a:r>
            <a:r>
              <a:rPr lang="it-IT" sz="2000" dirty="0" smtClean="0"/>
              <a:t> with the </a:t>
            </a:r>
            <a:r>
              <a:rPr lang="it-IT" sz="2000" dirty="0" err="1" smtClean="0"/>
              <a:t>classmates</a:t>
            </a:r>
            <a:r>
              <a:rPr lang="it-IT" sz="2000" dirty="0" smtClean="0"/>
              <a:t>.</a:t>
            </a:r>
          </a:p>
          <a:p>
            <a:r>
              <a:rPr lang="it-IT" sz="2000" dirty="0" err="1" smtClean="0"/>
              <a:t>Explain</a:t>
            </a:r>
            <a:r>
              <a:rPr lang="it-IT" sz="2000" dirty="0" smtClean="0"/>
              <a:t> a story/</a:t>
            </a:r>
            <a:r>
              <a:rPr lang="it-IT" sz="2000" dirty="0" err="1" smtClean="0"/>
              <a:t>legend</a:t>
            </a:r>
            <a:r>
              <a:rPr lang="it-IT" sz="2000" dirty="0" smtClean="0"/>
              <a:t> </a:t>
            </a:r>
            <a:r>
              <a:rPr lang="it-IT" sz="2000" dirty="0" err="1" smtClean="0"/>
              <a:t>that</a:t>
            </a:r>
            <a:r>
              <a:rPr lang="it-IT" sz="2000" dirty="0" smtClean="0"/>
              <a:t> </a:t>
            </a:r>
            <a:r>
              <a:rPr lang="it-IT" sz="2000" dirty="0" err="1" smtClean="0"/>
              <a:t>is</a:t>
            </a:r>
            <a:r>
              <a:rPr lang="it-IT" sz="2000" dirty="0" smtClean="0"/>
              <a:t> </a:t>
            </a:r>
            <a:r>
              <a:rPr lang="it-IT" sz="2000" dirty="0" err="1" smtClean="0"/>
              <a:t>familiar</a:t>
            </a:r>
            <a:r>
              <a:rPr lang="it-IT" sz="2000" dirty="0" smtClean="0"/>
              <a:t> to </a:t>
            </a:r>
            <a:r>
              <a:rPr lang="it-IT" sz="2000" dirty="0" err="1" smtClean="0"/>
              <a:t>them</a:t>
            </a:r>
            <a:r>
              <a:rPr lang="it-IT" sz="2000" dirty="0" smtClean="0"/>
              <a:t>.</a:t>
            </a:r>
          </a:p>
          <a:p>
            <a:endParaRPr lang="it-IT" sz="2000" dirty="0" smtClean="0"/>
          </a:p>
          <a:p>
            <a:endParaRPr lang="it-IT" dirty="0" smtClean="0"/>
          </a:p>
          <a:p>
            <a:endParaRPr lang="it-IT" dirty="0" smtClean="0"/>
          </a:p>
          <a:p>
            <a:endParaRPr lang="it-IT" dirty="0" smtClean="0"/>
          </a:p>
          <a:p>
            <a:endParaRPr lang="it-IT" dirty="0"/>
          </a:p>
        </p:txBody>
      </p:sp>
    </p:spTree>
    <p:extLst>
      <p:ext uri="{BB962C8B-B14F-4D97-AF65-F5344CB8AC3E}">
        <p14:creationId xmlns:p14="http://schemas.microsoft.com/office/powerpoint/2010/main" val="2918443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F</a:t>
            </a:r>
            <a:r>
              <a:rPr lang="it-IT" dirty="0" err="1" smtClean="0"/>
              <a:t>ollow</a:t>
            </a:r>
            <a:r>
              <a:rPr lang="it-IT" dirty="0" smtClean="0"/>
              <a:t> up </a:t>
            </a:r>
            <a:r>
              <a:rPr lang="it-IT" dirty="0" err="1" smtClean="0"/>
              <a:t>writing</a:t>
            </a:r>
            <a:r>
              <a:rPr lang="it-IT" dirty="0" smtClean="0"/>
              <a:t> </a:t>
            </a:r>
            <a:r>
              <a:rPr lang="it-IT" dirty="0" err="1"/>
              <a:t>activity</a:t>
            </a:r>
            <a:endParaRPr lang="it-IT" dirty="0"/>
          </a:p>
        </p:txBody>
      </p:sp>
      <p:sp>
        <p:nvSpPr>
          <p:cNvPr id="3" name="Segnaposto contenuto 2"/>
          <p:cNvSpPr>
            <a:spLocks noGrp="1"/>
          </p:cNvSpPr>
          <p:nvPr>
            <p:ph idx="1"/>
          </p:nvPr>
        </p:nvSpPr>
        <p:spPr/>
        <p:txBody>
          <a:bodyPr/>
          <a:lstStyle/>
          <a:p>
            <a:pPr marL="0" indent="0">
              <a:buNone/>
            </a:pPr>
            <a:r>
              <a:rPr lang="it-IT" sz="3000" dirty="0"/>
              <a:t>W</a:t>
            </a:r>
            <a:r>
              <a:rPr lang="it-IT" sz="3000" dirty="0" smtClean="0"/>
              <a:t>rite </a:t>
            </a:r>
            <a:r>
              <a:rPr lang="it-IT" sz="3000" dirty="0"/>
              <a:t>a </a:t>
            </a:r>
            <a:r>
              <a:rPr lang="it-IT" sz="3000" dirty="0" err="1" smtClean="0"/>
              <a:t>legend</a:t>
            </a:r>
            <a:r>
              <a:rPr lang="it-IT" sz="3000" dirty="0" smtClean="0"/>
              <a:t> (</a:t>
            </a:r>
            <a:r>
              <a:rPr lang="it-IT" sz="3000" dirty="0" err="1" smtClean="0"/>
              <a:t>real</a:t>
            </a:r>
            <a:r>
              <a:rPr lang="it-IT" sz="3000" dirty="0" smtClean="0"/>
              <a:t> or </a:t>
            </a:r>
            <a:r>
              <a:rPr lang="it-IT" sz="3000" dirty="0" err="1" smtClean="0"/>
              <a:t>invented</a:t>
            </a:r>
            <a:r>
              <a:rPr lang="it-IT" sz="3000" dirty="0" smtClean="0"/>
              <a:t>) </a:t>
            </a:r>
            <a:r>
              <a:rPr lang="it-IT" sz="3000" dirty="0"/>
              <a:t>of 120-150 </a:t>
            </a:r>
            <a:r>
              <a:rPr lang="it-IT" sz="3000" dirty="0" err="1"/>
              <a:t>words</a:t>
            </a:r>
            <a:r>
              <a:rPr lang="it-IT" sz="3000" dirty="0" smtClean="0"/>
              <a:t>.</a:t>
            </a:r>
          </a:p>
          <a:p>
            <a:pPr marL="0" indent="0">
              <a:buNone/>
            </a:pPr>
            <a:r>
              <a:rPr lang="it-IT" sz="3000" dirty="0" smtClean="0"/>
              <a:t>(</a:t>
            </a:r>
            <a:r>
              <a:rPr lang="it-IT" sz="3000" dirty="0" err="1" smtClean="0"/>
              <a:t>Revise</a:t>
            </a:r>
            <a:r>
              <a:rPr lang="it-IT" sz="3000" dirty="0" smtClean="0"/>
              <a:t> the </a:t>
            </a:r>
            <a:r>
              <a:rPr lang="it-IT" sz="3000" dirty="0" err="1" smtClean="0"/>
              <a:t>structure</a:t>
            </a:r>
            <a:r>
              <a:rPr lang="it-IT" sz="3000" dirty="0" smtClean="0"/>
              <a:t> of a narrative )</a:t>
            </a:r>
            <a:endParaRPr lang="it-IT" sz="3000" dirty="0"/>
          </a:p>
          <a:p>
            <a:endParaRPr lang="it-IT" dirty="0"/>
          </a:p>
        </p:txBody>
      </p:sp>
    </p:spTree>
    <p:extLst>
      <p:ext uri="{BB962C8B-B14F-4D97-AF65-F5344CB8AC3E}">
        <p14:creationId xmlns:p14="http://schemas.microsoft.com/office/powerpoint/2010/main" val="1673820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latin typeface="Algerian" pitchFamily="82" charset="0"/>
              </a:rPr>
              <a:t>From </a:t>
            </a:r>
            <a:r>
              <a:rPr lang="it-IT" dirty="0" err="1" smtClean="0">
                <a:latin typeface="Algerian" pitchFamily="82" charset="0"/>
              </a:rPr>
              <a:t>legend</a:t>
            </a:r>
            <a:r>
              <a:rPr lang="it-IT" dirty="0" smtClean="0">
                <a:latin typeface="Algerian" pitchFamily="82" charset="0"/>
              </a:rPr>
              <a:t> to </a:t>
            </a:r>
            <a:r>
              <a:rPr lang="it-IT" dirty="0" err="1" smtClean="0">
                <a:latin typeface="Algerian" pitchFamily="82" charset="0"/>
              </a:rPr>
              <a:t>history</a:t>
            </a:r>
            <a:endParaRPr lang="it-IT" dirty="0">
              <a:latin typeface="Algerian" pitchFamily="82" charset="0"/>
            </a:endParaRPr>
          </a:p>
        </p:txBody>
      </p:sp>
    </p:spTree>
    <p:extLst>
      <p:ext uri="{BB962C8B-B14F-4D97-AF65-F5344CB8AC3E}">
        <p14:creationId xmlns:p14="http://schemas.microsoft.com/office/powerpoint/2010/main" val="2799776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Who</a:t>
            </a:r>
            <a:r>
              <a:rPr lang="it-IT" dirty="0" smtClean="0"/>
              <a:t> </a:t>
            </a:r>
            <a:r>
              <a:rPr lang="it-IT" dirty="0" err="1" smtClean="0"/>
              <a:t>is</a:t>
            </a:r>
            <a:r>
              <a:rPr lang="it-IT" dirty="0" smtClean="0"/>
              <a:t> </a:t>
            </a:r>
            <a:r>
              <a:rPr lang="it-IT" dirty="0" err="1" smtClean="0"/>
              <a:t>that</a:t>
            </a:r>
            <a:r>
              <a:rPr lang="it-IT" dirty="0" smtClean="0"/>
              <a:t> ?</a:t>
            </a:r>
            <a:endParaRPr lang="it-IT" dirty="0"/>
          </a:p>
        </p:txBody>
      </p:sp>
      <p:sp>
        <p:nvSpPr>
          <p:cNvPr id="3" name="Segnaposto contenuto 2"/>
          <p:cNvSpPr>
            <a:spLocks noGrp="1"/>
          </p:cNvSpPr>
          <p:nvPr>
            <p:ph idx="1"/>
          </p:nvPr>
        </p:nvSpPr>
        <p:spPr/>
        <p:txBody>
          <a:bodyPr/>
          <a:lstStyle/>
          <a:p>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456" y="908720"/>
            <a:ext cx="8136904" cy="5466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27871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Answer</a:t>
            </a:r>
            <a:r>
              <a:rPr lang="it-IT" dirty="0" smtClean="0"/>
              <a:t> </a:t>
            </a:r>
            <a:r>
              <a:rPr lang="it-IT" dirty="0" err="1" smtClean="0"/>
              <a:t>these</a:t>
            </a:r>
            <a:r>
              <a:rPr lang="it-IT" dirty="0" smtClean="0"/>
              <a:t> </a:t>
            </a:r>
            <a:r>
              <a:rPr lang="it-IT" dirty="0" err="1" smtClean="0"/>
              <a:t>questions</a:t>
            </a:r>
            <a:endParaRPr lang="it-IT" dirty="0"/>
          </a:p>
        </p:txBody>
      </p:sp>
      <p:sp>
        <p:nvSpPr>
          <p:cNvPr id="3" name="Segnaposto contenuto 2"/>
          <p:cNvSpPr>
            <a:spLocks noGrp="1"/>
          </p:cNvSpPr>
          <p:nvPr>
            <p:ph idx="1"/>
          </p:nvPr>
        </p:nvSpPr>
        <p:spPr/>
        <p:txBody>
          <a:bodyPr>
            <a:noAutofit/>
          </a:bodyPr>
          <a:lstStyle/>
          <a:p>
            <a:pPr marL="0" indent="0">
              <a:buNone/>
            </a:pPr>
            <a:r>
              <a:rPr lang="it-IT" sz="1800" dirty="0" smtClean="0"/>
              <a:t>1. </a:t>
            </a:r>
            <a:r>
              <a:rPr lang="it-IT" sz="2000" dirty="0" err="1" smtClean="0"/>
              <a:t>Who</a:t>
            </a:r>
            <a:r>
              <a:rPr lang="it-IT" sz="2000" dirty="0" smtClean="0"/>
              <a:t> </a:t>
            </a:r>
            <a:r>
              <a:rPr lang="it-IT" sz="2000" dirty="0" smtClean="0"/>
              <a:t>do </a:t>
            </a:r>
            <a:r>
              <a:rPr lang="it-IT" sz="2000" dirty="0" err="1" smtClean="0"/>
              <a:t>you</a:t>
            </a:r>
            <a:r>
              <a:rPr lang="it-IT" sz="2000" dirty="0" smtClean="0"/>
              <a:t> </a:t>
            </a:r>
            <a:r>
              <a:rPr lang="it-IT" sz="2000" dirty="0" err="1" smtClean="0"/>
              <a:t>think</a:t>
            </a:r>
            <a:r>
              <a:rPr lang="it-IT" sz="2000" dirty="0" smtClean="0"/>
              <a:t> </a:t>
            </a:r>
            <a:r>
              <a:rPr lang="it-IT" sz="2000" dirty="0" err="1" smtClean="0"/>
              <a:t>that</a:t>
            </a:r>
            <a:r>
              <a:rPr lang="it-IT" sz="2000" dirty="0" smtClean="0"/>
              <a:t> man </a:t>
            </a:r>
            <a:r>
              <a:rPr lang="it-IT" sz="2000" dirty="0" err="1" smtClean="0"/>
              <a:t>is</a:t>
            </a:r>
            <a:r>
              <a:rPr lang="it-IT" sz="2000" dirty="0" smtClean="0"/>
              <a:t>:</a:t>
            </a:r>
            <a:endParaRPr lang="it-IT" sz="2000" dirty="0" smtClean="0"/>
          </a:p>
          <a:p>
            <a:pPr marL="0" indent="0">
              <a:buNone/>
            </a:pPr>
            <a:r>
              <a:rPr lang="it-IT" sz="2000" dirty="0"/>
              <a:t> </a:t>
            </a:r>
            <a:r>
              <a:rPr lang="it-IT" sz="2000" dirty="0" smtClean="0"/>
              <a:t>   . a </a:t>
            </a:r>
            <a:r>
              <a:rPr lang="it-IT" sz="2000" dirty="0" err="1" smtClean="0"/>
              <a:t>warrior</a:t>
            </a:r>
            <a:endParaRPr lang="it-IT" sz="2000" dirty="0" smtClean="0"/>
          </a:p>
          <a:p>
            <a:pPr marL="0" indent="0">
              <a:buNone/>
            </a:pPr>
            <a:r>
              <a:rPr lang="it-IT" sz="2000" dirty="0"/>
              <a:t> </a:t>
            </a:r>
            <a:r>
              <a:rPr lang="it-IT" sz="2000" dirty="0" smtClean="0"/>
              <a:t>   . a </a:t>
            </a:r>
            <a:r>
              <a:rPr lang="it-IT" sz="2000" dirty="0" err="1" smtClean="0"/>
              <a:t>farmer</a:t>
            </a:r>
            <a:endParaRPr lang="it-IT" sz="2000" dirty="0" smtClean="0"/>
          </a:p>
          <a:p>
            <a:pPr marL="0" indent="0">
              <a:buNone/>
            </a:pPr>
            <a:r>
              <a:rPr lang="it-IT" sz="2000" dirty="0"/>
              <a:t> </a:t>
            </a:r>
            <a:r>
              <a:rPr lang="it-IT" sz="2000" dirty="0" smtClean="0"/>
              <a:t>   . a </a:t>
            </a:r>
            <a:r>
              <a:rPr lang="it-IT" sz="2000" dirty="0" err="1" smtClean="0"/>
              <a:t>prince</a:t>
            </a:r>
            <a:endParaRPr lang="it-IT" sz="2000" dirty="0" smtClean="0"/>
          </a:p>
          <a:p>
            <a:pPr marL="0" indent="0">
              <a:buNone/>
            </a:pPr>
            <a:r>
              <a:rPr lang="it-IT" sz="2000" dirty="0"/>
              <a:t> </a:t>
            </a:r>
            <a:r>
              <a:rPr lang="it-IT" sz="2000" dirty="0" smtClean="0"/>
              <a:t>   </a:t>
            </a:r>
            <a:r>
              <a:rPr lang="it-IT" sz="2000" dirty="0" smtClean="0"/>
              <a:t>. a </a:t>
            </a:r>
            <a:r>
              <a:rPr lang="it-IT" sz="2000" dirty="0" err="1" smtClean="0"/>
              <a:t>shepherd</a:t>
            </a:r>
            <a:endParaRPr lang="it-IT" sz="2000" dirty="0" smtClean="0"/>
          </a:p>
          <a:p>
            <a:pPr marL="0" indent="0">
              <a:buNone/>
            </a:pPr>
            <a:r>
              <a:rPr lang="it-IT" sz="2000" dirty="0" smtClean="0"/>
              <a:t>2. </a:t>
            </a:r>
            <a:r>
              <a:rPr lang="it-IT" sz="2000" dirty="0" err="1" smtClean="0"/>
              <a:t>What</a:t>
            </a:r>
            <a:r>
              <a:rPr lang="it-IT" sz="2000" dirty="0" smtClean="0"/>
              <a:t> </a:t>
            </a:r>
            <a:r>
              <a:rPr lang="it-IT" sz="2000" dirty="0" err="1" smtClean="0"/>
              <a:t>animal</a:t>
            </a:r>
            <a:r>
              <a:rPr lang="it-IT" sz="2000" dirty="0" smtClean="0"/>
              <a:t> </a:t>
            </a:r>
            <a:r>
              <a:rPr lang="it-IT" sz="2000" dirty="0" err="1" smtClean="0"/>
              <a:t>is</a:t>
            </a:r>
            <a:r>
              <a:rPr lang="it-IT" sz="2000" dirty="0" smtClean="0"/>
              <a:t> </a:t>
            </a:r>
            <a:r>
              <a:rPr lang="it-IT" sz="2000" dirty="0" err="1" smtClean="0"/>
              <a:t>next</a:t>
            </a:r>
            <a:r>
              <a:rPr lang="it-IT" sz="2000" dirty="0" smtClean="0"/>
              <a:t> to the </a:t>
            </a:r>
            <a:r>
              <a:rPr lang="it-IT" sz="2000" dirty="0" err="1" smtClean="0"/>
              <a:t>person</a:t>
            </a:r>
            <a:r>
              <a:rPr lang="it-IT" sz="2000" dirty="0" smtClean="0"/>
              <a:t>?</a:t>
            </a:r>
            <a:endParaRPr lang="it-IT" sz="2000" dirty="0" smtClean="0"/>
          </a:p>
          <a:p>
            <a:pPr marL="0" indent="0">
              <a:buNone/>
            </a:pPr>
            <a:r>
              <a:rPr lang="it-IT" sz="2000" dirty="0" smtClean="0"/>
              <a:t>3. In </a:t>
            </a:r>
            <a:r>
              <a:rPr lang="it-IT" sz="2000" dirty="0" err="1" smtClean="0"/>
              <a:t>pairs</a:t>
            </a:r>
            <a:r>
              <a:rPr lang="it-IT" sz="2000" dirty="0" smtClean="0"/>
              <a:t>, </a:t>
            </a:r>
            <a:r>
              <a:rPr lang="it-IT" sz="2000" dirty="0" err="1" smtClean="0"/>
              <a:t>imagine</a:t>
            </a:r>
            <a:r>
              <a:rPr lang="it-IT" sz="2000" dirty="0" smtClean="0"/>
              <a:t> </a:t>
            </a:r>
            <a:r>
              <a:rPr lang="it-IT" sz="2000" dirty="0" err="1" smtClean="0"/>
              <a:t>what</a:t>
            </a:r>
            <a:r>
              <a:rPr lang="it-IT" sz="2000" dirty="0" smtClean="0"/>
              <a:t> the </a:t>
            </a:r>
            <a:r>
              <a:rPr lang="it-IT" sz="2000" dirty="0" err="1" smtClean="0"/>
              <a:t>relationship</a:t>
            </a:r>
            <a:r>
              <a:rPr lang="it-IT" sz="2000" dirty="0" smtClean="0"/>
              <a:t>    </a:t>
            </a:r>
            <a:r>
              <a:rPr lang="it-IT" sz="2000" dirty="0" err="1" smtClean="0"/>
              <a:t>between</a:t>
            </a:r>
            <a:r>
              <a:rPr lang="it-IT" sz="2000" dirty="0" smtClean="0"/>
              <a:t> </a:t>
            </a:r>
            <a:r>
              <a:rPr lang="it-IT" sz="2000" dirty="0" err="1" smtClean="0"/>
              <a:t>them</a:t>
            </a:r>
            <a:r>
              <a:rPr lang="it-IT" sz="2000" dirty="0" smtClean="0"/>
              <a:t> </a:t>
            </a:r>
            <a:r>
              <a:rPr lang="it-IT" sz="2000" dirty="0" err="1" smtClean="0"/>
              <a:t>is</a:t>
            </a:r>
            <a:r>
              <a:rPr lang="it-IT" sz="2000" dirty="0" smtClean="0"/>
              <a:t>. Can </a:t>
            </a:r>
            <a:r>
              <a:rPr lang="it-IT" sz="2000" dirty="0" err="1" smtClean="0"/>
              <a:t>you</a:t>
            </a:r>
            <a:r>
              <a:rPr lang="it-IT" sz="2000" dirty="0" smtClean="0"/>
              <a:t> </a:t>
            </a:r>
            <a:r>
              <a:rPr lang="it-IT" sz="2000" dirty="0" err="1" smtClean="0"/>
              <a:t>guess</a:t>
            </a:r>
            <a:r>
              <a:rPr lang="it-IT" sz="2000" dirty="0" smtClean="0"/>
              <a:t> </a:t>
            </a:r>
            <a:r>
              <a:rPr lang="it-IT" sz="2000" dirty="0" err="1" smtClean="0"/>
              <a:t>their</a:t>
            </a:r>
            <a:r>
              <a:rPr lang="it-IT" sz="2000" dirty="0" smtClean="0"/>
              <a:t> story</a:t>
            </a:r>
            <a:r>
              <a:rPr lang="it-IT" sz="2000" dirty="0" smtClean="0"/>
              <a:t>?</a:t>
            </a:r>
            <a:endParaRPr lang="it-IT" sz="2000" dirty="0" smtClean="0"/>
          </a:p>
          <a:p>
            <a:pPr marL="0" indent="0">
              <a:buNone/>
            </a:pPr>
            <a:r>
              <a:rPr lang="it-IT" sz="2000" dirty="0" smtClean="0"/>
              <a:t>4. </a:t>
            </a:r>
            <a:r>
              <a:rPr lang="it-IT" sz="2000" dirty="0" err="1" smtClean="0"/>
              <a:t>Explain</a:t>
            </a:r>
            <a:r>
              <a:rPr lang="it-IT" sz="2000" dirty="0" smtClean="0"/>
              <a:t> </a:t>
            </a:r>
            <a:r>
              <a:rPr lang="it-IT" sz="2000" dirty="0" err="1" smtClean="0"/>
              <a:t>what</a:t>
            </a:r>
            <a:r>
              <a:rPr lang="it-IT" sz="2000" dirty="0" smtClean="0"/>
              <a:t> </a:t>
            </a:r>
            <a:r>
              <a:rPr lang="it-IT" sz="2000" dirty="0" err="1" smtClean="0"/>
              <a:t>you</a:t>
            </a:r>
            <a:r>
              <a:rPr lang="it-IT" sz="2000" dirty="0" smtClean="0"/>
              <a:t> </a:t>
            </a:r>
            <a:r>
              <a:rPr lang="it-IT" sz="2000" dirty="0" err="1" smtClean="0"/>
              <a:t>imagined</a:t>
            </a:r>
            <a:r>
              <a:rPr lang="it-IT" sz="2000" dirty="0" smtClean="0"/>
              <a:t> to the </a:t>
            </a:r>
            <a:r>
              <a:rPr lang="it-IT" sz="2000" dirty="0" err="1" smtClean="0"/>
              <a:t>whole</a:t>
            </a:r>
            <a:r>
              <a:rPr lang="it-IT" sz="2000" dirty="0" smtClean="0"/>
              <a:t> </a:t>
            </a:r>
            <a:r>
              <a:rPr lang="it-IT" sz="2000" dirty="0" err="1" smtClean="0"/>
              <a:t>group</a:t>
            </a:r>
            <a:r>
              <a:rPr lang="it-IT" sz="2000" dirty="0" smtClean="0"/>
              <a:t>.</a:t>
            </a:r>
          </a:p>
        </p:txBody>
      </p:sp>
    </p:spTree>
    <p:extLst>
      <p:ext uri="{BB962C8B-B14F-4D97-AF65-F5344CB8AC3E}">
        <p14:creationId xmlns:p14="http://schemas.microsoft.com/office/powerpoint/2010/main" val="182398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5616" y="764704"/>
            <a:ext cx="7024744" cy="757888"/>
          </a:xfrm>
        </p:spPr>
        <p:txBody>
          <a:bodyPr/>
          <a:lstStyle/>
          <a:p>
            <a:r>
              <a:rPr lang="it-IT" dirty="0" smtClean="0"/>
              <a:t>Reading </a:t>
            </a:r>
            <a:r>
              <a:rPr lang="it-IT" dirty="0" err="1" smtClean="0"/>
              <a:t>activity</a:t>
            </a:r>
            <a:endParaRPr lang="it-IT" dirty="0"/>
          </a:p>
        </p:txBody>
      </p:sp>
      <p:sp>
        <p:nvSpPr>
          <p:cNvPr id="3" name="Segnaposto contenuto 2"/>
          <p:cNvSpPr>
            <a:spLocks noGrp="1"/>
          </p:cNvSpPr>
          <p:nvPr>
            <p:ph idx="1"/>
          </p:nvPr>
        </p:nvSpPr>
        <p:spPr>
          <a:xfrm>
            <a:off x="1043608" y="1844824"/>
            <a:ext cx="6777317" cy="3508977"/>
          </a:xfrm>
        </p:spPr>
        <p:txBody>
          <a:bodyPr>
            <a:noAutofit/>
          </a:bodyPr>
          <a:lstStyle/>
          <a:p>
            <a:r>
              <a:rPr lang="en-US" sz="1000" dirty="0" err="1" smtClean="0"/>
              <a:t>Bladud</a:t>
            </a:r>
            <a:r>
              <a:rPr lang="en-US" sz="1000" dirty="0" smtClean="0"/>
              <a:t> was the legendary founder of Bath and the sacred temple of Aqua </a:t>
            </a:r>
            <a:r>
              <a:rPr lang="en-US" sz="1000" dirty="0" err="1" smtClean="0"/>
              <a:t>Sullis</a:t>
            </a:r>
            <a:r>
              <a:rPr lang="en-US" sz="1000" dirty="0" smtClean="0"/>
              <a:t>. He is mentioned in Geoffrey of Monmouth's History of the Kings of Britain and The Life of Merlin, written in the twelfth century. The source of the original legend is obscure.</a:t>
            </a:r>
          </a:p>
          <a:p>
            <a:r>
              <a:rPr lang="en-US" sz="1000" dirty="0" err="1" smtClean="0"/>
              <a:t>Lud</a:t>
            </a:r>
            <a:r>
              <a:rPr lang="en-US" sz="1000" dirty="0" smtClean="0"/>
              <a:t> </a:t>
            </a:r>
            <a:r>
              <a:rPr lang="en-US" sz="1000" dirty="0" err="1" smtClean="0"/>
              <a:t>Hubibras</a:t>
            </a:r>
            <a:r>
              <a:rPr lang="en-US" sz="1000" dirty="0" smtClean="0"/>
              <a:t> (</a:t>
            </a:r>
            <a:r>
              <a:rPr lang="en-US" sz="1000" dirty="0" err="1" smtClean="0"/>
              <a:t>Bladud</a:t>
            </a:r>
            <a:r>
              <a:rPr lang="en-US" sz="1000" dirty="0" smtClean="0"/>
              <a:t>), was a British Prince in Celtic times. While at court the Prince contracted the </a:t>
            </a:r>
            <a:r>
              <a:rPr lang="en-US" sz="1000" b="1" dirty="0" smtClean="0"/>
              <a:t>dreaded</a:t>
            </a:r>
            <a:r>
              <a:rPr lang="en-US" sz="1000" dirty="0" smtClean="0"/>
              <a:t> Leprosy, and was </a:t>
            </a:r>
            <a:r>
              <a:rPr lang="en-US" sz="1000" b="1" dirty="0" smtClean="0"/>
              <a:t>banished</a:t>
            </a:r>
            <a:r>
              <a:rPr lang="en-US" sz="1000" dirty="0" smtClean="0"/>
              <a:t> and </a:t>
            </a:r>
            <a:r>
              <a:rPr lang="en-US" sz="1000" b="1" dirty="0" smtClean="0"/>
              <a:t>disowned</a:t>
            </a:r>
            <a:r>
              <a:rPr lang="en-US" sz="1000" dirty="0" smtClean="0"/>
              <a:t> by his father. Before he made his way out of the kingdom his mother took him aside and gave him a golden ring. This was to be the key to his return if he could ever cure himself of the disease.</a:t>
            </a:r>
          </a:p>
          <a:p>
            <a:r>
              <a:rPr lang="en-US" sz="1000" dirty="0" smtClean="0"/>
              <a:t>Everywhere the Prince went he was </a:t>
            </a:r>
            <a:r>
              <a:rPr lang="en-US" sz="1000" b="1" dirty="0" smtClean="0"/>
              <a:t>shunned</a:t>
            </a:r>
            <a:r>
              <a:rPr lang="en-US" sz="1000" dirty="0" smtClean="0"/>
              <a:t>, he made a living as a </a:t>
            </a:r>
            <a:r>
              <a:rPr lang="en-US" sz="1000" b="1" dirty="0" smtClean="0"/>
              <a:t>swineherd</a:t>
            </a:r>
            <a:r>
              <a:rPr lang="en-US" sz="1000" dirty="0" smtClean="0"/>
              <a:t> until some of the </a:t>
            </a:r>
            <a:r>
              <a:rPr lang="en-US" sz="1000" b="1" dirty="0" smtClean="0"/>
              <a:t>herd</a:t>
            </a:r>
            <a:r>
              <a:rPr lang="en-US" sz="1000" dirty="0" smtClean="0"/>
              <a:t> also caught the disease. To hide this from his employer, he fled across the river Avon (at a place now called </a:t>
            </a:r>
            <a:r>
              <a:rPr lang="en-US" sz="1000" dirty="0" err="1" smtClean="0"/>
              <a:t>Swineford</a:t>
            </a:r>
            <a:r>
              <a:rPr lang="en-US" sz="1000" dirty="0" smtClean="0"/>
              <a:t>), and into the land where the city of Bath now stands.</a:t>
            </a:r>
          </a:p>
          <a:p>
            <a:r>
              <a:rPr lang="en-US" sz="1000" dirty="0" smtClean="0"/>
              <a:t>He wandered the area until one day one of the pigs seemed to go crazy and rushed headlong into a black bog in the </a:t>
            </a:r>
            <a:r>
              <a:rPr lang="en-US" sz="1000" b="1" dirty="0" smtClean="0"/>
              <a:t>marshy</a:t>
            </a:r>
            <a:r>
              <a:rPr lang="en-US" sz="1000" dirty="0" smtClean="0"/>
              <a:t> ground. </a:t>
            </a:r>
            <a:r>
              <a:rPr lang="en-US" sz="1000" dirty="0" err="1" smtClean="0"/>
              <a:t>Bladud</a:t>
            </a:r>
            <a:r>
              <a:rPr lang="en-US" sz="1000" dirty="0" smtClean="0"/>
              <a:t> struggled to pull the pig from the </a:t>
            </a:r>
            <a:r>
              <a:rPr lang="en-US" sz="1000" b="1" dirty="0" smtClean="0"/>
              <a:t>bog</a:t>
            </a:r>
            <a:r>
              <a:rPr lang="en-US" sz="1000" dirty="0" smtClean="0"/>
              <a:t> and became covered in the foul smelling mud. When he had finally </a:t>
            </a:r>
            <a:r>
              <a:rPr lang="en-US" sz="1000" b="1" dirty="0" smtClean="0"/>
              <a:t>freed</a:t>
            </a:r>
            <a:r>
              <a:rPr lang="en-US" sz="1000" dirty="0" smtClean="0"/>
              <a:t> himself and the pig, he found that the pigs skin lesions had disappeared, and where the mud had touched his bare skin he was also cured. He immersed himself fully in the warm mud and became fully cured of the disease.</a:t>
            </a:r>
          </a:p>
          <a:p>
            <a:r>
              <a:rPr lang="en-US" sz="1000" dirty="0" smtClean="0"/>
              <a:t>Finally </a:t>
            </a:r>
            <a:r>
              <a:rPr lang="en-US" sz="1000" dirty="0" err="1" smtClean="0"/>
              <a:t>Bladud</a:t>
            </a:r>
            <a:r>
              <a:rPr lang="en-US" sz="1000" dirty="0" smtClean="0"/>
              <a:t> returned to Court, where he was welcomed with open arms by his mother, who </a:t>
            </a:r>
            <a:r>
              <a:rPr lang="en-US" sz="1000" dirty="0" err="1" smtClean="0"/>
              <a:t>recognised</a:t>
            </a:r>
            <a:r>
              <a:rPr lang="en-US" sz="1000" dirty="0" smtClean="0"/>
              <a:t> the ring she had given him so many years before. </a:t>
            </a:r>
            <a:r>
              <a:rPr lang="en-US" sz="1000" dirty="0" err="1" smtClean="0"/>
              <a:t>Bladud</a:t>
            </a:r>
            <a:r>
              <a:rPr lang="en-US" sz="1000" dirty="0" smtClean="0"/>
              <a:t> ruled </a:t>
            </a:r>
            <a:r>
              <a:rPr lang="en-US" sz="1000" b="1" dirty="0" smtClean="0"/>
              <a:t>wisely</a:t>
            </a:r>
            <a:r>
              <a:rPr lang="en-US" sz="1000" dirty="0" smtClean="0"/>
              <a:t> as King for twenty years. He founded the city of Bath, and created the temple of Aqua </a:t>
            </a:r>
            <a:r>
              <a:rPr lang="en-US" sz="1000" dirty="0" err="1" smtClean="0"/>
              <a:t>Sullis</a:t>
            </a:r>
            <a:r>
              <a:rPr lang="en-US" sz="1000" dirty="0" smtClean="0"/>
              <a:t> dedicated to Minerva.</a:t>
            </a:r>
          </a:p>
          <a:p>
            <a:r>
              <a:rPr lang="en-US" sz="1000" dirty="0" smtClean="0"/>
              <a:t>He was said to have been a man of great learning, he studied in Athens and brought much Greek wisdom into Britain. He was killed when a magical experiment went wrong; he built himself some wings, and was flying over New Troy when they gave way and he crashed to the ground.</a:t>
            </a:r>
          </a:p>
          <a:p>
            <a:endParaRPr lang="en-US" sz="1000" dirty="0"/>
          </a:p>
          <a:p>
            <a:pPr marL="0" indent="0">
              <a:buNone/>
            </a:pPr>
            <a:r>
              <a:rPr lang="en-US" sz="1000" dirty="0" smtClean="0"/>
              <a:t>          Please, check all words in bold, explain their meaning or give synonyms.</a:t>
            </a:r>
          </a:p>
          <a:p>
            <a:pPr marL="0" indent="0">
              <a:buNone/>
            </a:pPr>
            <a:r>
              <a:rPr lang="en-US" sz="1000" dirty="0"/>
              <a:t> </a:t>
            </a:r>
            <a:r>
              <a:rPr lang="en-US" sz="1000" dirty="0" smtClean="0"/>
              <a:t>         Alternatively,  vocabulary matching activity in case of weaker students. (Students match the list of words in bold with their </a:t>
            </a:r>
          </a:p>
          <a:p>
            <a:pPr marL="0" indent="0">
              <a:buNone/>
            </a:pPr>
            <a:r>
              <a:rPr lang="en-US" sz="1000" dirty="0"/>
              <a:t> </a:t>
            </a:r>
            <a:r>
              <a:rPr lang="en-US" sz="1000" dirty="0" smtClean="0"/>
              <a:t>         definitions</a:t>
            </a:r>
            <a:r>
              <a:rPr lang="en-US" sz="1000" dirty="0" smtClean="0"/>
              <a:t>)</a:t>
            </a:r>
          </a:p>
          <a:p>
            <a:pPr marL="0" indent="0">
              <a:buNone/>
            </a:pPr>
            <a:r>
              <a:rPr lang="it-IT" sz="1000" dirty="0">
                <a:hlinkClick r:id="rId2"/>
              </a:rPr>
              <a:t>http://www.mysteriousbritain.co.uk/england/avon/legends/the-legend-of-bladud.html</a:t>
            </a:r>
            <a:endParaRPr lang="it-IT" sz="1000" dirty="0"/>
          </a:p>
        </p:txBody>
      </p:sp>
    </p:spTree>
    <p:extLst>
      <p:ext uri="{BB962C8B-B14F-4D97-AF65-F5344CB8AC3E}">
        <p14:creationId xmlns:p14="http://schemas.microsoft.com/office/powerpoint/2010/main" val="2876508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600" dirty="0" err="1" smtClean="0"/>
              <a:t>Answer</a:t>
            </a:r>
            <a:r>
              <a:rPr lang="it-IT" sz="3600" dirty="0" smtClean="0"/>
              <a:t> the </a:t>
            </a:r>
            <a:r>
              <a:rPr lang="it-IT" sz="3600" dirty="0" err="1" smtClean="0"/>
              <a:t>following</a:t>
            </a:r>
            <a:r>
              <a:rPr lang="it-IT" sz="3600" dirty="0" smtClean="0"/>
              <a:t> </a:t>
            </a:r>
            <a:r>
              <a:rPr lang="it-IT" sz="3600" dirty="0" err="1" smtClean="0"/>
              <a:t>questions</a:t>
            </a:r>
            <a:r>
              <a:rPr lang="it-IT" sz="3600" dirty="0" smtClean="0"/>
              <a:t> in </a:t>
            </a:r>
            <a:r>
              <a:rPr lang="it-IT" sz="3600" dirty="0" err="1" smtClean="0"/>
              <a:t>pairs</a:t>
            </a:r>
            <a:r>
              <a:rPr lang="it-IT" sz="3600" dirty="0" smtClean="0"/>
              <a:t>.</a:t>
            </a:r>
            <a:endParaRPr lang="it-IT" sz="3600" dirty="0"/>
          </a:p>
        </p:txBody>
      </p:sp>
      <p:sp>
        <p:nvSpPr>
          <p:cNvPr id="3" name="Segnaposto contenuto 2"/>
          <p:cNvSpPr>
            <a:spLocks noGrp="1"/>
          </p:cNvSpPr>
          <p:nvPr>
            <p:ph idx="1"/>
          </p:nvPr>
        </p:nvSpPr>
        <p:spPr/>
        <p:txBody>
          <a:bodyPr>
            <a:normAutofit lnSpcReduction="10000"/>
          </a:bodyPr>
          <a:lstStyle/>
          <a:p>
            <a:r>
              <a:rPr lang="it-IT" sz="2000" dirty="0" err="1" smtClean="0"/>
              <a:t>Who</a:t>
            </a:r>
            <a:r>
              <a:rPr lang="it-IT" sz="2000" dirty="0" smtClean="0"/>
              <a:t> </a:t>
            </a:r>
            <a:r>
              <a:rPr lang="it-IT" sz="2000" dirty="0" err="1" smtClean="0"/>
              <a:t>was</a:t>
            </a:r>
            <a:r>
              <a:rPr lang="it-IT" sz="2000" dirty="0" smtClean="0"/>
              <a:t> </a:t>
            </a:r>
            <a:r>
              <a:rPr lang="it-IT" sz="2000" dirty="0" err="1" smtClean="0"/>
              <a:t>Bladud</a:t>
            </a:r>
            <a:r>
              <a:rPr lang="it-IT" sz="2000" dirty="0" smtClean="0"/>
              <a:t>?</a:t>
            </a:r>
          </a:p>
          <a:p>
            <a:r>
              <a:rPr lang="it-IT" sz="2000" dirty="0" err="1" smtClean="0"/>
              <a:t>When</a:t>
            </a:r>
            <a:r>
              <a:rPr lang="it-IT" sz="2000" dirty="0" smtClean="0"/>
              <a:t> </a:t>
            </a:r>
            <a:r>
              <a:rPr lang="it-IT" sz="2000" dirty="0" err="1" smtClean="0"/>
              <a:t>was</a:t>
            </a:r>
            <a:r>
              <a:rPr lang="it-IT" sz="2000" dirty="0" smtClean="0"/>
              <a:t> he </a:t>
            </a:r>
            <a:r>
              <a:rPr lang="it-IT" sz="2000" dirty="0" err="1" smtClean="0"/>
              <a:t>mentioned</a:t>
            </a:r>
            <a:r>
              <a:rPr lang="it-IT" sz="2000" dirty="0" smtClean="0"/>
              <a:t> the first time?</a:t>
            </a:r>
          </a:p>
          <a:p>
            <a:r>
              <a:rPr lang="it-IT" sz="2000" dirty="0" err="1" smtClean="0"/>
              <a:t>What</a:t>
            </a:r>
            <a:r>
              <a:rPr lang="it-IT" sz="2000" dirty="0" smtClean="0"/>
              <a:t> </a:t>
            </a:r>
            <a:r>
              <a:rPr lang="it-IT" sz="2000" dirty="0" err="1" smtClean="0"/>
              <a:t>illness</a:t>
            </a:r>
            <a:r>
              <a:rPr lang="it-IT" sz="2000" dirty="0" smtClean="0"/>
              <a:t> </a:t>
            </a:r>
            <a:r>
              <a:rPr lang="it-IT" sz="2000" dirty="0" err="1" smtClean="0"/>
              <a:t>did</a:t>
            </a:r>
            <a:r>
              <a:rPr lang="it-IT" sz="2000" dirty="0" smtClean="0"/>
              <a:t> he </a:t>
            </a:r>
            <a:r>
              <a:rPr lang="it-IT" sz="2000" dirty="0" err="1" smtClean="0"/>
              <a:t>contract</a:t>
            </a:r>
            <a:r>
              <a:rPr lang="it-IT" sz="2000" dirty="0" smtClean="0"/>
              <a:t>?</a:t>
            </a:r>
          </a:p>
          <a:p>
            <a:r>
              <a:rPr lang="it-IT" sz="2000" dirty="0" err="1" smtClean="0"/>
              <a:t>What</a:t>
            </a:r>
            <a:r>
              <a:rPr lang="it-IT" sz="2000" dirty="0" smtClean="0"/>
              <a:t> </a:t>
            </a:r>
            <a:r>
              <a:rPr lang="it-IT" sz="2000" dirty="0" err="1" smtClean="0"/>
              <a:t>did</a:t>
            </a:r>
            <a:r>
              <a:rPr lang="it-IT" sz="2000" dirty="0" smtClean="0"/>
              <a:t> </a:t>
            </a:r>
            <a:r>
              <a:rPr lang="it-IT" sz="2000" dirty="0" err="1" smtClean="0"/>
              <a:t>his</a:t>
            </a:r>
            <a:r>
              <a:rPr lang="it-IT" sz="2000" dirty="0" smtClean="0"/>
              <a:t> </a:t>
            </a:r>
            <a:r>
              <a:rPr lang="it-IT" sz="2000" dirty="0" err="1" smtClean="0"/>
              <a:t>mother</a:t>
            </a:r>
            <a:r>
              <a:rPr lang="it-IT" sz="2000" dirty="0" smtClean="0"/>
              <a:t> </a:t>
            </a:r>
            <a:r>
              <a:rPr lang="it-IT" sz="2000" dirty="0" err="1" smtClean="0"/>
              <a:t>give</a:t>
            </a:r>
            <a:r>
              <a:rPr lang="it-IT" sz="2000" dirty="0" smtClean="0"/>
              <a:t> </a:t>
            </a:r>
            <a:r>
              <a:rPr lang="it-IT" sz="2000" dirty="0" err="1" smtClean="0"/>
              <a:t>him</a:t>
            </a:r>
            <a:r>
              <a:rPr lang="it-IT" sz="2000" dirty="0" smtClean="0"/>
              <a:t> </a:t>
            </a:r>
            <a:r>
              <a:rPr lang="it-IT" sz="2000" dirty="0" err="1" smtClean="0"/>
              <a:t>before</a:t>
            </a:r>
            <a:r>
              <a:rPr lang="it-IT" sz="2000" dirty="0" smtClean="0"/>
              <a:t> he </a:t>
            </a:r>
            <a:r>
              <a:rPr lang="it-IT" sz="2000" dirty="0" err="1" smtClean="0"/>
              <a:t>left</a:t>
            </a:r>
            <a:r>
              <a:rPr lang="it-IT" sz="2000" dirty="0" smtClean="0"/>
              <a:t>?</a:t>
            </a:r>
          </a:p>
          <a:p>
            <a:r>
              <a:rPr lang="it-IT" sz="2000" dirty="0" err="1" smtClean="0"/>
              <a:t>Why</a:t>
            </a:r>
            <a:r>
              <a:rPr lang="it-IT" sz="2000" dirty="0" smtClean="0"/>
              <a:t> </a:t>
            </a:r>
            <a:r>
              <a:rPr lang="it-IT" sz="2000" dirty="0" err="1" smtClean="0"/>
              <a:t>did</a:t>
            </a:r>
            <a:r>
              <a:rPr lang="it-IT" sz="2000" dirty="0" smtClean="0"/>
              <a:t> he </a:t>
            </a:r>
            <a:r>
              <a:rPr lang="it-IT" sz="2000" dirty="0" err="1" smtClean="0"/>
              <a:t>have</a:t>
            </a:r>
            <a:r>
              <a:rPr lang="it-IT" sz="2000" dirty="0" smtClean="0"/>
              <a:t> to </a:t>
            </a:r>
            <a:r>
              <a:rPr lang="it-IT" sz="2000" dirty="0" err="1" smtClean="0"/>
              <a:t>escape</a:t>
            </a:r>
            <a:r>
              <a:rPr lang="it-IT" sz="2000" dirty="0" smtClean="0"/>
              <a:t> from </a:t>
            </a:r>
            <a:r>
              <a:rPr lang="it-IT" sz="2000" dirty="0" err="1" smtClean="0"/>
              <a:t>his</a:t>
            </a:r>
            <a:r>
              <a:rPr lang="it-IT" sz="2000" dirty="0" smtClean="0"/>
              <a:t> </a:t>
            </a:r>
            <a:r>
              <a:rPr lang="it-IT" sz="2000" dirty="0" err="1" smtClean="0"/>
              <a:t>employer</a:t>
            </a:r>
            <a:r>
              <a:rPr lang="it-IT" sz="2000" dirty="0" smtClean="0"/>
              <a:t>?</a:t>
            </a:r>
          </a:p>
          <a:p>
            <a:r>
              <a:rPr lang="it-IT" sz="2000" dirty="0" err="1" smtClean="0"/>
              <a:t>What</a:t>
            </a:r>
            <a:r>
              <a:rPr lang="it-IT" sz="2000" dirty="0" smtClean="0"/>
              <a:t> </a:t>
            </a:r>
            <a:r>
              <a:rPr lang="it-IT" sz="2000" dirty="0" err="1" smtClean="0"/>
              <a:t>happened</a:t>
            </a:r>
            <a:r>
              <a:rPr lang="it-IT" sz="2000" dirty="0" smtClean="0"/>
              <a:t> to </a:t>
            </a:r>
            <a:r>
              <a:rPr lang="it-IT" sz="2000" dirty="0" err="1" smtClean="0"/>
              <a:t>one</a:t>
            </a:r>
            <a:r>
              <a:rPr lang="it-IT" sz="2000" dirty="0" smtClean="0"/>
              <a:t> of </a:t>
            </a:r>
            <a:r>
              <a:rPr lang="it-IT" sz="2000" dirty="0" err="1" smtClean="0"/>
              <a:t>his</a:t>
            </a:r>
            <a:r>
              <a:rPr lang="it-IT" sz="2000" dirty="0" smtClean="0"/>
              <a:t> </a:t>
            </a:r>
            <a:r>
              <a:rPr lang="it-IT" sz="2000" dirty="0" err="1" smtClean="0"/>
              <a:t>pigs</a:t>
            </a:r>
            <a:r>
              <a:rPr lang="it-IT" sz="2000" dirty="0" smtClean="0"/>
              <a:t> </a:t>
            </a:r>
            <a:r>
              <a:rPr lang="it-IT" sz="2000" dirty="0" err="1" smtClean="0"/>
              <a:t>one</a:t>
            </a:r>
            <a:r>
              <a:rPr lang="it-IT" sz="2000" dirty="0" smtClean="0"/>
              <a:t> </a:t>
            </a:r>
            <a:r>
              <a:rPr lang="it-IT" sz="2000" dirty="0" err="1" smtClean="0"/>
              <a:t>day</a:t>
            </a:r>
            <a:r>
              <a:rPr lang="it-IT" sz="2000" dirty="0" smtClean="0"/>
              <a:t>?</a:t>
            </a:r>
          </a:p>
          <a:p>
            <a:r>
              <a:rPr lang="it-IT" sz="2000" dirty="0" err="1" smtClean="0"/>
              <a:t>What</a:t>
            </a:r>
            <a:r>
              <a:rPr lang="it-IT" sz="2000" dirty="0" smtClean="0"/>
              <a:t> </a:t>
            </a:r>
            <a:r>
              <a:rPr lang="it-IT" sz="2000" dirty="0" err="1" smtClean="0"/>
              <a:t>were</a:t>
            </a:r>
            <a:r>
              <a:rPr lang="it-IT" sz="2000" dirty="0" smtClean="0"/>
              <a:t> the </a:t>
            </a:r>
            <a:r>
              <a:rPr lang="it-IT" sz="2000" dirty="0" err="1" smtClean="0"/>
              <a:t>consequences</a:t>
            </a:r>
            <a:r>
              <a:rPr lang="it-IT" sz="2000" dirty="0" smtClean="0"/>
              <a:t> of </a:t>
            </a:r>
            <a:r>
              <a:rPr lang="it-IT" sz="2000" dirty="0" err="1" smtClean="0"/>
              <a:t>them</a:t>
            </a:r>
            <a:r>
              <a:rPr lang="it-IT" sz="2000" dirty="0" smtClean="0"/>
              <a:t> </a:t>
            </a:r>
            <a:r>
              <a:rPr lang="it-IT" sz="2000" dirty="0" err="1" smtClean="0"/>
              <a:t>immersing</a:t>
            </a:r>
            <a:r>
              <a:rPr lang="it-IT" sz="2000" dirty="0" smtClean="0"/>
              <a:t> </a:t>
            </a:r>
            <a:r>
              <a:rPr lang="it-IT" sz="2000" dirty="0" err="1" smtClean="0"/>
              <a:t>into</a:t>
            </a:r>
            <a:r>
              <a:rPr lang="it-IT" sz="2000" dirty="0" smtClean="0"/>
              <a:t> the </a:t>
            </a:r>
            <a:r>
              <a:rPr lang="it-IT" sz="2000" dirty="0" err="1" smtClean="0"/>
              <a:t>mud</a:t>
            </a:r>
            <a:r>
              <a:rPr lang="it-IT" sz="2000" dirty="0" smtClean="0"/>
              <a:t>?</a:t>
            </a:r>
          </a:p>
          <a:p>
            <a:r>
              <a:rPr lang="it-IT" sz="2000" dirty="0" err="1" smtClean="0"/>
              <a:t>What</a:t>
            </a:r>
            <a:r>
              <a:rPr lang="it-IT" sz="2000" dirty="0" smtClean="0"/>
              <a:t> </a:t>
            </a:r>
            <a:r>
              <a:rPr lang="it-IT" sz="2000" dirty="0" err="1" smtClean="0"/>
              <a:t>is</a:t>
            </a:r>
            <a:r>
              <a:rPr lang="it-IT" sz="2000" dirty="0" smtClean="0"/>
              <a:t> the end of the story?</a:t>
            </a:r>
          </a:p>
          <a:p>
            <a:r>
              <a:rPr lang="it-IT" sz="2000" dirty="0" err="1" smtClean="0"/>
              <a:t>Did</a:t>
            </a:r>
            <a:r>
              <a:rPr lang="it-IT" sz="2000" dirty="0" smtClean="0"/>
              <a:t> </a:t>
            </a:r>
            <a:r>
              <a:rPr lang="it-IT" sz="2000" dirty="0" err="1" smtClean="0"/>
              <a:t>you</a:t>
            </a:r>
            <a:r>
              <a:rPr lang="it-IT" sz="2000" dirty="0" smtClean="0"/>
              <a:t> </a:t>
            </a:r>
            <a:r>
              <a:rPr lang="it-IT" sz="2000" dirty="0" err="1" smtClean="0"/>
              <a:t>like</a:t>
            </a:r>
            <a:r>
              <a:rPr lang="it-IT" sz="2000" dirty="0" smtClean="0"/>
              <a:t> the story? </a:t>
            </a:r>
            <a:r>
              <a:rPr lang="it-IT" sz="2000" dirty="0" err="1" smtClean="0"/>
              <a:t>Why</a:t>
            </a:r>
            <a:r>
              <a:rPr lang="it-IT" sz="2000" dirty="0" smtClean="0"/>
              <a:t>?</a:t>
            </a:r>
          </a:p>
          <a:p>
            <a:endParaRPr lang="it-IT" dirty="0"/>
          </a:p>
        </p:txBody>
      </p:sp>
    </p:spTree>
    <p:extLst>
      <p:ext uri="{BB962C8B-B14F-4D97-AF65-F5344CB8AC3E}">
        <p14:creationId xmlns:p14="http://schemas.microsoft.com/office/powerpoint/2010/main" val="522332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Roman </a:t>
            </a:r>
            <a:r>
              <a:rPr lang="it-IT" dirty="0" err="1" smtClean="0"/>
              <a:t>Baths</a:t>
            </a:r>
            <a:endParaRPr lang="it-IT" dirty="0"/>
          </a:p>
        </p:txBody>
      </p:sp>
      <p:sp>
        <p:nvSpPr>
          <p:cNvPr id="3" name="Segnaposto contenuto 2"/>
          <p:cNvSpPr>
            <a:spLocks noGrp="1"/>
          </p:cNvSpPr>
          <p:nvPr>
            <p:ph idx="1"/>
          </p:nvPr>
        </p:nvSpPr>
        <p:spPr/>
        <p:txBody>
          <a:bodyPr/>
          <a:lstStyle/>
          <a:p>
            <a:endParaRPr lang="it-IT"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92696"/>
            <a:ext cx="8208912"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5874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Watch </a:t>
            </a:r>
            <a:r>
              <a:rPr lang="it-IT" dirty="0" err="1" smtClean="0"/>
              <a:t>this</a:t>
            </a:r>
            <a:r>
              <a:rPr lang="it-IT" dirty="0" smtClean="0"/>
              <a:t> video</a:t>
            </a:r>
            <a:endParaRPr lang="it-IT" dirty="0"/>
          </a:p>
        </p:txBody>
      </p:sp>
      <p:sp>
        <p:nvSpPr>
          <p:cNvPr id="3" name="Segnaposto contenuto 2"/>
          <p:cNvSpPr>
            <a:spLocks noGrp="1"/>
          </p:cNvSpPr>
          <p:nvPr>
            <p:ph idx="1"/>
          </p:nvPr>
        </p:nvSpPr>
        <p:spPr/>
        <p:txBody>
          <a:bodyPr>
            <a:normAutofit fontScale="70000" lnSpcReduction="20000"/>
          </a:bodyPr>
          <a:lstStyle/>
          <a:p>
            <a:pPr marL="0" indent="0">
              <a:buNone/>
            </a:pPr>
            <a:r>
              <a:rPr lang="it-IT" sz="2800" dirty="0" smtClean="0">
                <a:hlinkClick r:id="rId2"/>
              </a:rPr>
              <a:t>https://youtu.be/cDLgoLh5hiY</a:t>
            </a:r>
            <a:endParaRPr lang="it-IT" sz="2800" dirty="0" smtClean="0"/>
          </a:p>
          <a:p>
            <a:pPr marL="0" indent="0">
              <a:buNone/>
            </a:pPr>
            <a:endParaRPr lang="en-US" sz="2800" dirty="0" smtClean="0">
              <a:hlinkClick r:id="rId3"/>
            </a:endParaRPr>
          </a:p>
          <a:p>
            <a:pPr marL="0" indent="0">
              <a:buNone/>
            </a:pPr>
            <a:r>
              <a:rPr lang="en-US" sz="2000" dirty="0" smtClean="0"/>
              <a:t>True </a:t>
            </a:r>
            <a:r>
              <a:rPr lang="en-US" sz="2000" dirty="0" smtClean="0"/>
              <a:t>or False? Correct the false statements.                   T              F</a:t>
            </a:r>
          </a:p>
          <a:p>
            <a:pPr marL="0" indent="0">
              <a:buNone/>
            </a:pPr>
            <a:r>
              <a:rPr lang="en-US" sz="2000" dirty="0"/>
              <a:t>.</a:t>
            </a:r>
            <a:r>
              <a:rPr lang="en-US" sz="2000" dirty="0" smtClean="0"/>
              <a:t> Bath was originally called </a:t>
            </a:r>
            <a:r>
              <a:rPr lang="en-US" sz="2000" dirty="0" err="1" smtClean="0"/>
              <a:t>Aquae</a:t>
            </a:r>
            <a:r>
              <a:rPr lang="en-US" sz="2000" dirty="0" smtClean="0"/>
              <a:t> </a:t>
            </a:r>
            <a:r>
              <a:rPr lang="en-US" sz="2000" dirty="0" err="1" smtClean="0"/>
              <a:t>Fulis</a:t>
            </a:r>
            <a:endParaRPr lang="en-US" sz="2000" dirty="0" smtClean="0"/>
          </a:p>
          <a:p>
            <a:pPr marL="0" indent="0">
              <a:buNone/>
            </a:pPr>
            <a:r>
              <a:rPr lang="en-US" sz="2000" dirty="0" smtClean="0"/>
              <a:t>. There is a museum around the Roman Baths.</a:t>
            </a:r>
          </a:p>
          <a:p>
            <a:pPr marL="0" indent="0">
              <a:buNone/>
            </a:pPr>
            <a:r>
              <a:rPr lang="en-US" sz="2000" dirty="0" smtClean="0"/>
              <a:t>. The hot water has been bubbling for 1000 years.</a:t>
            </a:r>
          </a:p>
          <a:p>
            <a:pPr marL="0" indent="0">
              <a:buNone/>
            </a:pPr>
            <a:r>
              <a:rPr lang="en-US" sz="2000" dirty="0" smtClean="0"/>
              <a:t>. The goddess of the hot springs is Minerva.</a:t>
            </a:r>
          </a:p>
          <a:p>
            <a:pPr marL="0" indent="0">
              <a:buNone/>
            </a:pPr>
            <a:r>
              <a:rPr lang="en-US" sz="2000" dirty="0" smtClean="0"/>
              <a:t>. The water has 34 minerals.</a:t>
            </a:r>
          </a:p>
          <a:p>
            <a:pPr marL="0" indent="0">
              <a:buNone/>
            </a:pPr>
            <a:r>
              <a:rPr lang="en-US" sz="2000" dirty="0" smtClean="0"/>
              <a:t>. The hot water cures leprosy.</a:t>
            </a:r>
          </a:p>
          <a:p>
            <a:pPr marL="0" indent="0">
              <a:buNone/>
            </a:pPr>
            <a:r>
              <a:rPr lang="en-US" sz="2000" dirty="0" smtClean="0"/>
              <a:t>. River Thames flows through Bath.</a:t>
            </a:r>
          </a:p>
          <a:p>
            <a:pPr marL="0" indent="0">
              <a:buNone/>
            </a:pPr>
            <a:r>
              <a:rPr lang="en-US" sz="2000" dirty="0" smtClean="0"/>
              <a:t>. The canal was built to transport coal</a:t>
            </a:r>
            <a:r>
              <a:rPr lang="en-US" sz="2000" dirty="0" smtClean="0"/>
              <a:t>.</a:t>
            </a:r>
          </a:p>
          <a:p>
            <a:pPr marL="0" indent="0">
              <a:buNone/>
            </a:pPr>
            <a:endParaRPr lang="en-US" sz="2000" dirty="0" smtClean="0"/>
          </a:p>
          <a:p>
            <a:pPr marL="0" indent="0">
              <a:buNone/>
            </a:pPr>
            <a:r>
              <a:rPr lang="en-US" sz="2000" dirty="0"/>
              <a:t>(</a:t>
            </a:r>
            <a:r>
              <a:rPr lang="en-US" sz="2000" dirty="0" smtClean="0"/>
              <a:t>For stronger groups, some open questions about the video. E.g. What was the original name of Bath?)</a:t>
            </a:r>
            <a:endParaRPr lang="en-US" sz="2000" dirty="0" smtClean="0"/>
          </a:p>
          <a:p>
            <a:pPr marL="0" indent="0">
              <a:buNone/>
            </a:pPr>
            <a:endParaRPr lang="en-US" sz="2000" dirty="0"/>
          </a:p>
        </p:txBody>
      </p:sp>
    </p:spTree>
    <p:extLst>
      <p:ext uri="{BB962C8B-B14F-4D97-AF65-F5344CB8AC3E}">
        <p14:creationId xmlns:p14="http://schemas.microsoft.com/office/powerpoint/2010/main" val="3405410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Speaking</a:t>
            </a:r>
            <a:endParaRPr lang="it-IT" dirty="0"/>
          </a:p>
        </p:txBody>
      </p:sp>
      <p:sp>
        <p:nvSpPr>
          <p:cNvPr id="3" name="Segnaposto contenuto 2"/>
          <p:cNvSpPr>
            <a:spLocks noGrp="1"/>
          </p:cNvSpPr>
          <p:nvPr>
            <p:ph idx="1"/>
          </p:nvPr>
        </p:nvSpPr>
        <p:spPr/>
        <p:txBody>
          <a:bodyPr>
            <a:normAutofit/>
          </a:bodyPr>
          <a:lstStyle/>
          <a:p>
            <a:r>
              <a:rPr lang="it-IT" sz="3000" dirty="0" smtClean="0"/>
              <a:t>Do </a:t>
            </a:r>
            <a:r>
              <a:rPr lang="it-IT" sz="3000" dirty="0" err="1" smtClean="0"/>
              <a:t>you</a:t>
            </a:r>
            <a:r>
              <a:rPr lang="it-IT" sz="3000" dirty="0" smtClean="0"/>
              <a:t> </a:t>
            </a:r>
            <a:r>
              <a:rPr lang="it-IT" sz="3000" dirty="0" err="1" smtClean="0"/>
              <a:t>know</a:t>
            </a:r>
            <a:r>
              <a:rPr lang="it-IT" sz="3000" dirty="0" smtClean="0"/>
              <a:t> some </a:t>
            </a:r>
            <a:r>
              <a:rPr lang="it-IT" sz="3000" dirty="0" err="1" smtClean="0"/>
              <a:t>legends</a:t>
            </a:r>
            <a:r>
              <a:rPr lang="it-IT" sz="3000" dirty="0" smtClean="0"/>
              <a:t> in </a:t>
            </a:r>
            <a:r>
              <a:rPr lang="it-IT" sz="3000" dirty="0" err="1" smtClean="0"/>
              <a:t>your</a:t>
            </a:r>
            <a:r>
              <a:rPr lang="it-IT" sz="3000" dirty="0" smtClean="0"/>
              <a:t> </a:t>
            </a:r>
            <a:r>
              <a:rPr lang="it-IT" sz="3000" dirty="0" err="1" smtClean="0"/>
              <a:t>region</a:t>
            </a:r>
            <a:r>
              <a:rPr lang="it-IT" sz="3000" dirty="0" smtClean="0"/>
              <a:t> or country? Talk </a:t>
            </a:r>
            <a:r>
              <a:rPr lang="it-IT" sz="3000" dirty="0" err="1" smtClean="0"/>
              <a:t>about</a:t>
            </a:r>
            <a:r>
              <a:rPr lang="it-IT" sz="3000" dirty="0" smtClean="0"/>
              <a:t> </a:t>
            </a:r>
            <a:r>
              <a:rPr lang="it-IT" sz="3000" dirty="0" err="1" smtClean="0"/>
              <a:t>it</a:t>
            </a:r>
            <a:r>
              <a:rPr lang="it-IT" sz="3000" dirty="0" smtClean="0"/>
              <a:t> with </a:t>
            </a:r>
            <a:r>
              <a:rPr lang="it-IT" sz="3000" dirty="0" err="1" smtClean="0"/>
              <a:t>your</a:t>
            </a:r>
            <a:r>
              <a:rPr lang="it-IT" sz="3000" dirty="0" smtClean="0"/>
              <a:t> </a:t>
            </a:r>
            <a:r>
              <a:rPr lang="it-IT" sz="3000" dirty="0" err="1" smtClean="0"/>
              <a:t>classmate</a:t>
            </a:r>
            <a:r>
              <a:rPr lang="it-IT" sz="3000" dirty="0" smtClean="0"/>
              <a:t>(s) </a:t>
            </a:r>
            <a:r>
              <a:rPr lang="it-IT" sz="3000" dirty="0" smtClean="0"/>
              <a:t>and </a:t>
            </a:r>
            <a:r>
              <a:rPr lang="it-IT" sz="3000" dirty="0" err="1" smtClean="0"/>
              <a:t>explain</a:t>
            </a:r>
            <a:r>
              <a:rPr lang="it-IT" sz="3000" dirty="0" smtClean="0"/>
              <a:t> </a:t>
            </a:r>
            <a:r>
              <a:rPr lang="it-IT" sz="3000" dirty="0" err="1" smtClean="0"/>
              <a:t>them</a:t>
            </a:r>
            <a:r>
              <a:rPr lang="it-IT" sz="3000" dirty="0" smtClean="0"/>
              <a:t> to the </a:t>
            </a:r>
            <a:r>
              <a:rPr lang="it-IT" sz="3000" dirty="0" err="1" smtClean="0"/>
              <a:t>group</a:t>
            </a:r>
            <a:r>
              <a:rPr lang="it-IT" sz="3000" dirty="0" smtClean="0"/>
              <a:t>.</a:t>
            </a:r>
          </a:p>
        </p:txBody>
      </p:sp>
    </p:spTree>
    <p:extLst>
      <p:ext uri="{BB962C8B-B14F-4D97-AF65-F5344CB8AC3E}">
        <p14:creationId xmlns:p14="http://schemas.microsoft.com/office/powerpoint/2010/main" val="9675358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176</TotalTime>
  <Words>822</Words>
  <Application>Microsoft Office PowerPoint</Application>
  <PresentationFormat>Presentazione su schermo (4:3)</PresentationFormat>
  <Paragraphs>64</Paragraphs>
  <Slides>10</Slides>
  <Notes>0</Notes>
  <HiddenSlides>0</HiddenSlides>
  <MMClips>0</MMClips>
  <ScaleCrop>false</ScaleCrop>
  <HeadingPairs>
    <vt:vector size="4" baseType="variant">
      <vt:variant>
        <vt:lpstr>Tema</vt:lpstr>
      </vt:variant>
      <vt:variant>
        <vt:i4>1</vt:i4>
      </vt:variant>
      <vt:variant>
        <vt:lpstr>Titoli diapositive</vt:lpstr>
      </vt:variant>
      <vt:variant>
        <vt:i4>10</vt:i4>
      </vt:variant>
    </vt:vector>
  </HeadingPairs>
  <TitlesOfParts>
    <vt:vector size="11" baseType="lpstr">
      <vt:lpstr>Austin</vt:lpstr>
      <vt:lpstr>The objectives of this lesson are:</vt:lpstr>
      <vt:lpstr>From legend to history</vt:lpstr>
      <vt:lpstr>Who is that ?</vt:lpstr>
      <vt:lpstr>Answer these questions</vt:lpstr>
      <vt:lpstr>Reading activity</vt:lpstr>
      <vt:lpstr>Answer the following questions in pairs.</vt:lpstr>
      <vt:lpstr>The Roman Baths</vt:lpstr>
      <vt:lpstr>Watch this video</vt:lpstr>
      <vt:lpstr>Speaking</vt:lpstr>
      <vt:lpstr>Follow up writing activity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legend to story</dc:title>
  <dc:creator>Luciano</dc:creator>
  <cp:lastModifiedBy>Luciano</cp:lastModifiedBy>
  <cp:revision>53</cp:revision>
  <dcterms:created xsi:type="dcterms:W3CDTF">2016-09-27T18:21:07Z</dcterms:created>
  <dcterms:modified xsi:type="dcterms:W3CDTF">2016-09-29T18:43:38Z</dcterms:modified>
</cp:coreProperties>
</file>