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49D355-16BD-4E45-BD9A-5EA878CF7CBD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07/06/2017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jpe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67744" y="1340768"/>
            <a:ext cx="6172200" cy="189436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Erasmus+ e l’innovazione scolastica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39752" y="3212976"/>
            <a:ext cx="6172200" cy="1371600"/>
          </a:xfrm>
        </p:spPr>
        <p:txBody>
          <a:bodyPr>
            <a:normAutofit lnSpcReduction="10000"/>
          </a:bodyPr>
          <a:lstStyle/>
          <a:p>
            <a:endParaRPr lang="it-IT" dirty="0" smtClean="0"/>
          </a:p>
          <a:p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Aula Magna Eliano</a:t>
            </a: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2 febbraio 2017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matilda\Desktop\DOCUMENTI ASUS FINO AL 10NOVEMBRE 2016\PROGETTI EUROPEI\KA2 - FILE IMPORTANTI\IMMAGINI\LOGO-HELATHY MINDS FOR HAPPY LI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03" y="5978480"/>
            <a:ext cx="155604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2" y="5949280"/>
            <a:ext cx="77723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matilda\Desktop\DOCUMENTI ASUS FINO AL 10NOVEMBRE 2016\PROGETTI EUROPEI\LOGOS\erasmus-e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38000"/>
            <a:ext cx="215878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tilda\Desktop\DOCUMENTI ASUS FINO AL 10NOVEMBRE 2016\PROGETTI EUROPEI\KA2 - FILE IMPORTANTI\IMMAGINI\Logo Eliano Luzzatt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4133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680" y="1052736"/>
            <a:ext cx="7467600" cy="1728192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Azione Chiave 1 – mobilità per </a:t>
            </a:r>
            <a:r>
              <a:rPr lang="it-IT" dirty="0" err="1" smtClean="0">
                <a:solidFill>
                  <a:schemeClr val="tx2">
                    <a:lumMod val="75000"/>
                  </a:schemeClr>
                </a:solidFill>
              </a:rPr>
              <a:t>lapprendimento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dirty="0">
                <a:solidFill>
                  <a:schemeClr val="tx2">
                    <a:lumMod val="75000"/>
                  </a:schemeClr>
                </a:solidFill>
              </a:rPr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2564904"/>
            <a:ext cx="7467600" cy="3909048"/>
          </a:xfrm>
        </p:spPr>
        <p:txBody>
          <a:bodyPr/>
          <a:lstStyle/>
          <a:p>
            <a:pPr marL="0" indent="0">
              <a:buNone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INTEREST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 </a:t>
            </a:r>
            <a:br>
              <a:rPr lang="it-IT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1" dirty="0" err="1">
                <a:solidFill>
                  <a:schemeClr val="tx2">
                    <a:lumMod val="75000"/>
                  </a:schemeClr>
                </a:solidFill>
              </a:rPr>
              <a:t>inNovaTive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tx2">
                    <a:lumMod val="75000"/>
                  </a:schemeClr>
                </a:solidFill>
              </a:rPr>
              <a:t>EuRopEan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 School Training</a:t>
            </a:r>
            <a:endParaRPr lang="it-IT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Corso di Euro-progettazione offerto dalla comunità Montana Castelli Romani 2015/2016 (50 ore)</a:t>
            </a:r>
          </a:p>
          <a:p>
            <a:pPr marL="0" indent="0"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16585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atilda\Desktop\DOCUMENTI ASUS FINO AL 10NOVEMBRE 2016\PROGETTI EUROPEI\KA2 - FILE IMPORTANTI\IMMAGINI\LOGO-HELATHY MINDS FOR HAPPY LI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155604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atilda\Desktop\DOCUMENTI ASUS FINO AL 10NOVEMBRE 2016\PROGETTI EUROPEI\KA2 - FILE IMPORTANTI\IMMAGINI\Logo Eliano Luzzat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1440"/>
            <a:ext cx="4133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atilda\Desktop\DOCUMENTI ASUS FINO AL 10NOVEMBRE 2016\PROGETTI EUROPEI\LOGOS\erasmus-e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05" y="5906321"/>
            <a:ext cx="215878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291" y="1772816"/>
            <a:ext cx="7467600" cy="1143000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INTEREST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 </a:t>
            </a:r>
            <a:br>
              <a:rPr lang="it-IT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inNovaTive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EuRopEan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School Training</a:t>
            </a:r>
            <a:br>
              <a:rPr lang="it-IT" dirty="0">
                <a:solidFill>
                  <a:schemeClr val="tx2">
                    <a:lumMod val="75000"/>
                  </a:schemeClr>
                </a:solidFill>
              </a:rPr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7467600" cy="3837040"/>
          </a:xfrm>
        </p:spPr>
        <p:txBody>
          <a:bodyPr/>
          <a:lstStyle/>
          <a:p>
            <a:pPr marL="0" indent="0" algn="r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Analisi dei bisogni 			Istanze educative 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del personale 			   emerse dal RAV</a:t>
            </a:r>
          </a:p>
          <a:p>
            <a:pPr marL="0" indent="0">
              <a:buNone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it-IT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it-IT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b="1" u="sng" dirty="0" smtClean="0">
                <a:solidFill>
                  <a:schemeClr val="tx2">
                    <a:lumMod val="75000"/>
                  </a:schemeClr>
                </a:solidFill>
              </a:rPr>
              <a:t>PIANO </a:t>
            </a:r>
            <a:r>
              <a:rPr lang="it-IT" b="1" u="sng" dirty="0">
                <a:solidFill>
                  <a:schemeClr val="tx2">
                    <a:lumMod val="75000"/>
                  </a:schemeClr>
                </a:solidFill>
              </a:rPr>
              <a:t>DI SVILUPPO EUROPEO </a:t>
            </a:r>
          </a:p>
          <a:p>
            <a:pPr marL="0" indent="0"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16585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atilda\Desktop\DOCUMENTI ASUS FINO AL 10NOVEMBRE 2016\PROGETTI EUROPEI\KA2 - FILE IMPORTANTI\IMMAGINI\LOGO-HELATHY MINDS FOR HAPPY LI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155604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atilda\Desktop\DOCUMENTI ASUS FINO AL 10NOVEMBRE 2016\PROGETTI EUROPEI\KA2 - FILE IMPORTANTI\IMMAGINI\Logo Eliano Luzzat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1440"/>
            <a:ext cx="4133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atilda\Desktop\DOCUMENTI ASUS FINO AL 10NOVEMBRE 2016\PROGETTI EUROPEI\LOGOS\erasmus-e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05" y="5906321"/>
            <a:ext cx="215878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ccia circolare a destra 7"/>
          <p:cNvSpPr/>
          <p:nvPr/>
        </p:nvSpPr>
        <p:spPr>
          <a:xfrm>
            <a:off x="539552" y="3470992"/>
            <a:ext cx="936104" cy="1830216"/>
          </a:xfrm>
          <a:prstGeom prst="curvedRigh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ircolare a sinistra 9"/>
          <p:cNvSpPr/>
          <p:nvPr/>
        </p:nvSpPr>
        <p:spPr>
          <a:xfrm>
            <a:off x="6927843" y="3470992"/>
            <a:ext cx="792088" cy="1686200"/>
          </a:xfrm>
          <a:prstGeom prst="curvedLeft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90681" y="2852936"/>
            <a:ext cx="7467600" cy="3260976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Gli obiettivi sono stati fissati individuando 3 aree di miglioramento:</a:t>
            </a:r>
          </a:p>
          <a:p>
            <a:pPr marL="0" indent="0">
              <a:buNone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CLIL 		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Content and Language </a:t>
            </a: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Integrated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 Learning</a:t>
            </a:r>
          </a:p>
          <a:p>
            <a:pPr marL="0" indent="0">
              <a:buNone/>
            </a:pPr>
            <a:r>
              <a:rPr lang="it-IT" sz="2000" dirty="0" err="1" smtClean="0">
                <a:solidFill>
                  <a:schemeClr val="tx2">
                    <a:lumMod val="75000"/>
                  </a:schemeClr>
                </a:solidFill>
              </a:rPr>
              <a:t>ICTs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		Utilizzo delle tecnologie digitali nel processo 		di insegnamento 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</a:rPr>
              <a:t>Scambio di buone pratiche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16585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atilda\Desktop\DOCUMENTI ASUS FINO AL 10NOVEMBRE 2016\PROGETTI EUROPEI\KA2 - FILE IMPORTANTI\IMMAGINI\LOGO-HELATHY MINDS FOR HAPPY LI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155604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atilda\Desktop\DOCUMENTI ASUS FINO AL 10NOVEMBRE 2016\PROGETTI EUROPEI\KA2 - FILE IMPORTANTI\IMMAGINI\Logo Eliano Luzzat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468" y="256032"/>
            <a:ext cx="4133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atilda\Desktop\DOCUMENTI ASUS FINO AL 10NOVEMBRE 2016\PROGETTI EUROPEI\LOGOS\erasmus-e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05" y="5906321"/>
            <a:ext cx="215878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587104" y="1484784"/>
            <a:ext cx="7467600" cy="1359024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INTEREST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 </a:t>
            </a:r>
            <a:br>
              <a:rPr lang="it-IT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inNovaTive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EuRopEan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School Training</a:t>
            </a:r>
            <a:br>
              <a:rPr lang="it-IT" dirty="0">
                <a:solidFill>
                  <a:schemeClr val="tx2">
                    <a:lumMod val="75000"/>
                  </a:schemeClr>
                </a:solidFill>
              </a:rPr>
            </a:b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530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291" y="1556792"/>
            <a:ext cx="7467600" cy="1359024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INTEREST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 </a:t>
            </a:r>
            <a:br>
              <a:rPr lang="it-IT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inNovaTive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EuRopEan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School Training</a:t>
            </a:r>
            <a:br>
              <a:rPr lang="it-IT" dirty="0">
                <a:solidFill>
                  <a:schemeClr val="tx2">
                    <a:lumMod val="75000"/>
                  </a:schemeClr>
                </a:solidFill>
              </a:rPr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2636912"/>
            <a:ext cx="7467600" cy="3837040"/>
          </a:xfrm>
        </p:spPr>
        <p:txBody>
          <a:bodyPr/>
          <a:lstStyle/>
          <a:p>
            <a:pPr marL="0" indent="0">
              <a:buNone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Individuata la disponibilità di 23 membri dello staff</a:t>
            </a:r>
          </a:p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(docenti e non docenti)</a:t>
            </a:r>
          </a:p>
          <a:p>
            <a:pPr marL="0" indent="0">
              <a:buNone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Destinazione: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 Irlanda – Regno Unito – Spagna – </a:t>
            </a: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Finlandia 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Tempi: una settimana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16585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atilda\Desktop\DOCUMENTI ASUS FINO AL 10NOVEMBRE 2016\PROGETTI EUROPEI\KA2 - FILE IMPORTANTI\IMMAGINI\LOGO-HELATHY MINDS FOR HAPPY LI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155604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atilda\Desktop\DOCUMENTI ASUS FINO AL 10NOVEMBRE 2016\PROGETTI EUROPEI\KA2 - FILE IMPORTANTI\IMMAGINI\Logo Eliano Luzzat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1440"/>
            <a:ext cx="4133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atilda\Desktop\DOCUMENTI ASUS FINO AL 10NOVEMBRE 2016\PROGETTI EUROPEI\LOGOS\erasmus-e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05" y="5906321"/>
            <a:ext cx="215878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291" y="1556792"/>
            <a:ext cx="7467600" cy="1359024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Azione Chiave 2 – Partenariati strategici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dirty="0">
                <a:solidFill>
                  <a:schemeClr val="tx2">
                    <a:lumMod val="75000"/>
                  </a:schemeClr>
                </a:solidFill>
              </a:rPr>
            </a:br>
            <a:endParaRPr lang="it-IT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06321"/>
            <a:ext cx="77723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atilda\Desktop\DOCUMENTI ASUS FINO AL 10NOVEMBRE 2016\PROGETTI EUROPEI\KA2 - FILE IMPORTANTI\IMMAGINI\LOGO-HELATHY MINDS FOR HAPPY LI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631" y="3861048"/>
            <a:ext cx="389012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atilda\Desktop\DOCUMENTI ASUS FINO AL 10NOVEMBRE 2016\PROGETTI EUROPEI\KA2 - FILE IMPORTANTI\IMMAGINI\Logo Eliano Luzzat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1440"/>
            <a:ext cx="4133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atilda\Desktop\DOCUMENTI ASUS FINO AL 10NOVEMBRE 2016\PROGETTI EUROPEI\LOGOS\erasmus-e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05" y="5906321"/>
            <a:ext cx="215878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733341" y="3284984"/>
            <a:ext cx="7467600" cy="1359024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300" b="1" dirty="0" err="1" smtClean="0">
                <a:solidFill>
                  <a:schemeClr val="tx2">
                    <a:lumMod val="75000"/>
                  </a:schemeClr>
                </a:solidFill>
              </a:rPr>
              <a:t>Healthy</a:t>
            </a:r>
            <a:r>
              <a:rPr lang="it-IT" sz="33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300" b="1" dirty="0" err="1" smtClean="0">
                <a:solidFill>
                  <a:schemeClr val="tx2">
                    <a:lumMod val="75000"/>
                  </a:schemeClr>
                </a:solidFill>
              </a:rPr>
              <a:t>Minds</a:t>
            </a:r>
            <a:r>
              <a:rPr lang="it-IT" sz="3300" b="1" dirty="0" smtClean="0">
                <a:solidFill>
                  <a:schemeClr val="tx2">
                    <a:lumMod val="75000"/>
                  </a:schemeClr>
                </a:solidFill>
              </a:rPr>
              <a:t> for happy </a:t>
            </a:r>
            <a:r>
              <a:rPr lang="it-IT" sz="3300" b="1" dirty="0" err="1" smtClean="0">
                <a:solidFill>
                  <a:schemeClr val="tx2">
                    <a:lumMod val="75000"/>
                  </a:schemeClr>
                </a:solidFill>
              </a:rPr>
              <a:t>lives</a:t>
            </a:r>
            <a:r>
              <a:rPr lang="it-IT" sz="33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42863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0" y="6027097"/>
            <a:ext cx="77723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atilda\Desktop\DOCUMENTI ASUS FINO AL 10NOVEMBRE 2016\PROGETTI EUROPEI\KA2 - FILE IMPORTANTI\IMMAGINI\LOGO-HELATHY MINDS FOR HAPPY LI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06" y="188640"/>
            <a:ext cx="1800200" cy="83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atilda\Desktop\DOCUMENTI ASUS FINO AL 10NOVEMBRE 2016\PROGETTI EUROPEI\KA2 - FILE IMPORTANTI\IMMAGINI\Logo Eliano Luzzat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6958"/>
            <a:ext cx="4133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atilda\Desktop\DOCUMENTI ASUS FINO AL 10NOVEMBRE 2016\PROGETTI EUROPEI\LOGOS\erasmus-e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170708"/>
            <a:ext cx="1728192" cy="57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733341" y="1556792"/>
            <a:ext cx="7467600" cy="864096"/>
          </a:xfrm>
          <a:prstGeom prst="rect">
            <a:avLst/>
          </a:prstGeom>
        </p:spPr>
        <p:txBody>
          <a:bodyPr vert="horz" anchor="b"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5900" b="1" u="sng" dirty="0" err="1" smtClean="0">
                <a:solidFill>
                  <a:schemeClr val="tx2">
                    <a:lumMod val="75000"/>
                  </a:schemeClr>
                </a:solidFill>
              </a:rPr>
              <a:t>Healthy</a:t>
            </a:r>
            <a:r>
              <a:rPr lang="it-IT" sz="59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5900" b="1" u="sng" dirty="0" err="1" smtClean="0">
                <a:solidFill>
                  <a:schemeClr val="tx2">
                    <a:lumMod val="75000"/>
                  </a:schemeClr>
                </a:solidFill>
              </a:rPr>
              <a:t>Minds</a:t>
            </a:r>
            <a:r>
              <a:rPr lang="it-IT" sz="5900" b="1" u="sng" dirty="0" smtClean="0">
                <a:solidFill>
                  <a:schemeClr val="tx2">
                    <a:lumMod val="75000"/>
                  </a:schemeClr>
                </a:solidFill>
              </a:rPr>
              <a:t> for happy </a:t>
            </a:r>
            <a:r>
              <a:rPr lang="it-IT" sz="5900" b="1" u="sng" dirty="0" err="1" smtClean="0">
                <a:solidFill>
                  <a:schemeClr val="tx2">
                    <a:lumMod val="75000"/>
                  </a:schemeClr>
                </a:solidFill>
              </a:rPr>
              <a:t>lives</a:t>
            </a:r>
            <a:r>
              <a:rPr lang="it-IT" sz="59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it-IT" b="1" dirty="0"/>
          </a:p>
        </p:txBody>
      </p:sp>
      <p:sp>
        <p:nvSpPr>
          <p:cNvPr id="10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931224" cy="3816424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Nasce grazie ad </a:t>
            </a:r>
            <a:r>
              <a:rPr lang="it-IT" b="1" i="1" dirty="0">
                <a:solidFill>
                  <a:schemeClr val="tx2">
                    <a:lumMod val="75000"/>
                  </a:schemeClr>
                </a:solidFill>
              </a:rPr>
              <a:t>«un’alleanza educativa»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ormai consolidata da anni di lavoro insieme su diversi progetti con la scuola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Liceum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Ogolnoksztalcace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Noblistow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Polskich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Rydułtowy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Poland</a:t>
            </a:r>
          </a:p>
          <a:p>
            <a:pPr marL="0" indent="0" algn="ctr">
              <a:buNone/>
            </a:pP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Progetto </a:t>
            </a:r>
            <a:r>
              <a:rPr lang="it-IT" b="1" dirty="0" err="1">
                <a:solidFill>
                  <a:schemeClr val="accent3">
                    <a:lumMod val="75000"/>
                  </a:schemeClr>
                </a:solidFill>
              </a:rPr>
              <a:t>Comenius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2009 – 2011 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Due anni di mobilità </a:t>
            </a:r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studentesca 2012 - 2013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Progetto </a:t>
            </a:r>
            <a:r>
              <a:rPr lang="it-IT" b="1" dirty="0" err="1" smtClean="0">
                <a:solidFill>
                  <a:schemeClr val="accent3">
                    <a:lumMod val="75000"/>
                  </a:schemeClr>
                </a:solidFill>
              </a:rPr>
              <a:t>eTwinning</a:t>
            </a:r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 2014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b="1" dirty="0">
                <a:solidFill>
                  <a:schemeClr val="accent3">
                    <a:lumMod val="75000"/>
                  </a:schemeClr>
                </a:solidFill>
              </a:rPr>
              <a:t>Progetto Erasmus </a:t>
            </a:r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2016 - 2018</a:t>
            </a:r>
            <a:endParaRPr lang="it-IT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06321"/>
            <a:ext cx="777239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atilda\Desktop\DOCUMENTI ASUS FINO AL 10NOVEMBRE 2016\PROGETTI EUROPEI\KA2 - FILE IMPORTANTI\IMMAGINI\LOGO-HELATHY MINDS FOR HAPPY LIV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06" y="188640"/>
            <a:ext cx="1800200" cy="83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atilda\Desktop\DOCUMENTI ASUS FINO AL 10NOVEMBRE 2016\PROGETTI EUROPEI\KA2 - FILE IMPORTANTI\IMMAGINI\Logo Eliano Luzzatt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6958"/>
            <a:ext cx="4133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atilda\Desktop\DOCUMENTI ASUS FINO AL 10NOVEMBRE 2016\PROGETTI EUROPEI\LOGOS\erasmus-e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05" y="5906321"/>
            <a:ext cx="215878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733341" y="1556792"/>
            <a:ext cx="7467600" cy="864096"/>
          </a:xfrm>
          <a:prstGeom prst="rect">
            <a:avLst/>
          </a:prstGeom>
        </p:spPr>
        <p:txBody>
          <a:bodyPr vert="horz" anchor="b"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5900" b="1" dirty="0" err="1" smtClean="0">
                <a:solidFill>
                  <a:schemeClr val="tx2">
                    <a:lumMod val="75000"/>
                  </a:schemeClr>
                </a:solidFill>
              </a:rPr>
              <a:t>Healthy</a:t>
            </a:r>
            <a:r>
              <a:rPr lang="it-IT" sz="5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5900" b="1" dirty="0" err="1" smtClean="0">
                <a:solidFill>
                  <a:schemeClr val="tx2">
                    <a:lumMod val="75000"/>
                  </a:schemeClr>
                </a:solidFill>
              </a:rPr>
              <a:t>Minds</a:t>
            </a:r>
            <a:r>
              <a:rPr lang="it-IT" sz="5900" b="1" dirty="0" smtClean="0">
                <a:solidFill>
                  <a:schemeClr val="tx2">
                    <a:lumMod val="75000"/>
                  </a:schemeClr>
                </a:solidFill>
              </a:rPr>
              <a:t> for happy </a:t>
            </a:r>
            <a:r>
              <a:rPr lang="it-IT" sz="5900" b="1" dirty="0" err="1" smtClean="0">
                <a:solidFill>
                  <a:schemeClr val="tx2">
                    <a:lumMod val="75000"/>
                  </a:schemeClr>
                </a:solidFill>
              </a:rPr>
              <a:t>lives</a:t>
            </a:r>
            <a:r>
              <a:rPr lang="it-IT" sz="59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it-IT" b="1" dirty="0"/>
          </a:p>
        </p:txBody>
      </p:sp>
      <p:sp>
        <p:nvSpPr>
          <p:cNvPr id="10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931224" cy="417646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Liceum</a:t>
            </a:r>
            <a:r>
              <a:rPr lang="en-US" dirty="0"/>
              <a:t> </a:t>
            </a:r>
            <a:r>
              <a:rPr lang="en-US" dirty="0" err="1"/>
              <a:t>Ogolnoksztalcace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. </a:t>
            </a:r>
            <a:r>
              <a:rPr lang="en-US" dirty="0" err="1"/>
              <a:t>Noblistow</a:t>
            </a:r>
            <a:r>
              <a:rPr lang="en-US" dirty="0"/>
              <a:t> </a:t>
            </a:r>
            <a:r>
              <a:rPr lang="en-US" dirty="0" err="1"/>
              <a:t>Polskich</a:t>
            </a:r>
            <a:endParaRPr lang="it-IT" dirty="0"/>
          </a:p>
          <a:p>
            <a:pPr marL="0" indent="0">
              <a:buNone/>
            </a:pPr>
            <a:r>
              <a:rPr lang="en-US" dirty="0" err="1"/>
              <a:t>Rydułtowy</a:t>
            </a:r>
            <a:r>
              <a:rPr lang="en-US" dirty="0"/>
              <a:t> – Poland</a:t>
            </a:r>
            <a:endParaRPr lang="it-IT" dirty="0"/>
          </a:p>
          <a:p>
            <a:pPr marL="0" indent="0">
              <a:buNone/>
            </a:pPr>
            <a:r>
              <a:rPr lang="en-US" dirty="0" err="1"/>
              <a:t>Spojena</a:t>
            </a:r>
            <a:r>
              <a:rPr lang="en-US" dirty="0"/>
              <a:t> </a:t>
            </a:r>
            <a:r>
              <a:rPr lang="en-US" dirty="0" err="1"/>
              <a:t>skola</a:t>
            </a:r>
            <a:r>
              <a:rPr lang="en-US" dirty="0"/>
              <a:t> </a:t>
            </a:r>
            <a:endParaRPr lang="it-IT" dirty="0"/>
          </a:p>
          <a:p>
            <a:pPr marL="0" indent="0">
              <a:buNone/>
            </a:pPr>
            <a:r>
              <a:rPr lang="en-US" dirty="0"/>
              <a:t>Bratislava – Slovakia 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Chastna</a:t>
            </a:r>
            <a:r>
              <a:rPr lang="it-IT" dirty="0"/>
              <a:t> </a:t>
            </a:r>
            <a:r>
              <a:rPr lang="it-IT" dirty="0" err="1"/>
              <a:t>profilirana</a:t>
            </a:r>
            <a:r>
              <a:rPr lang="it-IT" dirty="0"/>
              <a:t> </a:t>
            </a:r>
            <a:r>
              <a:rPr lang="it-IT" dirty="0" err="1"/>
              <a:t>gimnazia</a:t>
            </a:r>
            <a:r>
              <a:rPr lang="it-IT" dirty="0"/>
              <a:t> s </a:t>
            </a:r>
            <a:r>
              <a:rPr lang="it-IT" dirty="0" err="1"/>
              <a:t>chuzhdoezikovo</a:t>
            </a:r>
            <a:r>
              <a:rPr lang="it-IT" dirty="0"/>
              <a:t> </a:t>
            </a:r>
            <a:r>
              <a:rPr lang="it-IT" dirty="0" err="1"/>
              <a:t>obuchenie</a:t>
            </a:r>
            <a:r>
              <a:rPr lang="it-IT" dirty="0"/>
              <a:t> "Chelopech"BG412 – Bulgaria</a:t>
            </a:r>
          </a:p>
          <a:p>
            <a:pPr marL="0" indent="0">
              <a:buNone/>
            </a:pPr>
            <a:r>
              <a:rPr lang="en-US" dirty="0" err="1"/>
              <a:t>Basogretmen</a:t>
            </a:r>
            <a:r>
              <a:rPr lang="en-US" dirty="0"/>
              <a:t> Ataturk </a:t>
            </a:r>
            <a:r>
              <a:rPr lang="en-US" dirty="0" err="1"/>
              <a:t>Anadolu</a:t>
            </a:r>
            <a:r>
              <a:rPr lang="en-US" dirty="0"/>
              <a:t> </a:t>
            </a:r>
            <a:r>
              <a:rPr lang="en-US" dirty="0" err="1"/>
              <a:t>Lisesi</a:t>
            </a:r>
            <a:r>
              <a:rPr lang="en-US" dirty="0"/>
              <a:t> </a:t>
            </a:r>
            <a:endParaRPr lang="it-IT" dirty="0"/>
          </a:p>
          <a:p>
            <a:pPr marL="0" indent="0">
              <a:buNone/>
            </a:pPr>
            <a:r>
              <a:rPr lang="en-US" dirty="0" err="1"/>
              <a:t>Merkez</a:t>
            </a:r>
            <a:r>
              <a:rPr lang="it-IT" dirty="0"/>
              <a:t> – </a:t>
            </a:r>
            <a:r>
              <a:rPr lang="en-US" dirty="0"/>
              <a:t>Turkey </a:t>
            </a:r>
            <a:endParaRPr lang="it-IT" dirty="0"/>
          </a:p>
          <a:p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Risultati immagini per bandiera polon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840" y="2708920"/>
            <a:ext cx="851294" cy="72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bandiera slovacch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35" y="3114593"/>
            <a:ext cx="107841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isultati immagini per bandiera bulga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921" y="4293096"/>
            <a:ext cx="1071050" cy="7200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isultati immagini per bandiera ufficiale turc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871" y="5373216"/>
            <a:ext cx="108027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</TotalTime>
  <Words>156</Words>
  <Application>Microsoft Office PowerPoint</Application>
  <PresentationFormat>Presentazione su schermo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Loggia</vt:lpstr>
      <vt:lpstr>Erasmus+ e l’innovazione scolastica</vt:lpstr>
      <vt:lpstr>  Azione Chiave 1 – mobilità per lapprendimento </vt:lpstr>
      <vt:lpstr>INTEREST   inNovaTive EuRopEan School Training </vt:lpstr>
      <vt:lpstr>INTEREST   inNovaTive EuRopEan School Training </vt:lpstr>
      <vt:lpstr>INTEREST   inNovaTive EuRopEan School Training </vt:lpstr>
      <vt:lpstr>  Azione Chiave 2 – Partenariati strategici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Erasasmus+ e l’innovazione scolastica</dc:title>
  <dc:creator>matilda</dc:creator>
  <cp:lastModifiedBy>matilda</cp:lastModifiedBy>
  <cp:revision>11</cp:revision>
  <dcterms:created xsi:type="dcterms:W3CDTF">2017-02-01T16:15:03Z</dcterms:created>
  <dcterms:modified xsi:type="dcterms:W3CDTF">2017-06-07T07:31:56Z</dcterms:modified>
</cp:coreProperties>
</file>